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1"/>
  </p:notesMasterIdLst>
  <p:sldIdLst>
    <p:sldId id="256" r:id="rId2"/>
    <p:sldId id="265" r:id="rId3"/>
    <p:sldId id="257" r:id="rId4"/>
    <p:sldId id="267" r:id="rId5"/>
    <p:sldId id="269" r:id="rId6"/>
    <p:sldId id="268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9" r:id="rId16"/>
    <p:sldId id="280" r:id="rId17"/>
    <p:sldId id="278" r:id="rId18"/>
    <p:sldId id="281" r:id="rId19"/>
    <p:sldId id="283" r:id="rId20"/>
    <p:sldId id="282" r:id="rId21"/>
    <p:sldId id="284" r:id="rId22"/>
    <p:sldId id="286" r:id="rId23"/>
    <p:sldId id="285" r:id="rId24"/>
    <p:sldId id="287" r:id="rId25"/>
    <p:sldId id="288" r:id="rId26"/>
    <p:sldId id="289" r:id="rId27"/>
    <p:sldId id="290" r:id="rId28"/>
    <p:sldId id="291" r:id="rId29"/>
    <p:sldId id="292" r:id="rId30"/>
    <p:sldId id="293" r:id="rId31"/>
    <p:sldId id="294" r:id="rId32"/>
    <p:sldId id="295" r:id="rId33"/>
    <p:sldId id="296" r:id="rId34"/>
    <p:sldId id="297" r:id="rId35"/>
    <p:sldId id="298" r:id="rId36"/>
    <p:sldId id="299" r:id="rId37"/>
    <p:sldId id="300" r:id="rId38"/>
    <p:sldId id="266" r:id="rId39"/>
    <p:sldId id="301" r:id="rId40"/>
    <p:sldId id="302" r:id="rId41"/>
    <p:sldId id="309" r:id="rId42"/>
    <p:sldId id="310" r:id="rId43"/>
    <p:sldId id="311" r:id="rId44"/>
    <p:sldId id="306" r:id="rId45"/>
    <p:sldId id="307" r:id="rId46"/>
    <p:sldId id="308" r:id="rId47"/>
    <p:sldId id="312" r:id="rId48"/>
    <p:sldId id="313" r:id="rId49"/>
    <p:sldId id="314" r:id="rId50"/>
    <p:sldId id="315" r:id="rId51"/>
    <p:sldId id="316" r:id="rId52"/>
    <p:sldId id="317" r:id="rId53"/>
    <p:sldId id="318" r:id="rId54"/>
    <p:sldId id="319" r:id="rId55"/>
    <p:sldId id="320" r:id="rId56"/>
    <p:sldId id="321" r:id="rId57"/>
    <p:sldId id="322" r:id="rId58"/>
    <p:sldId id="323" r:id="rId59"/>
    <p:sldId id="324" r:id="rId60"/>
    <p:sldId id="325" r:id="rId61"/>
    <p:sldId id="326" r:id="rId62"/>
    <p:sldId id="327" r:id="rId63"/>
    <p:sldId id="328" r:id="rId64"/>
    <p:sldId id="329" r:id="rId65"/>
    <p:sldId id="331" r:id="rId66"/>
    <p:sldId id="330" r:id="rId67"/>
    <p:sldId id="332" r:id="rId68"/>
    <p:sldId id="333" r:id="rId69"/>
    <p:sldId id="334" r:id="rId70"/>
    <p:sldId id="335" r:id="rId71"/>
    <p:sldId id="336" r:id="rId72"/>
    <p:sldId id="337" r:id="rId73"/>
    <p:sldId id="338" r:id="rId74"/>
    <p:sldId id="339" r:id="rId75"/>
    <p:sldId id="340" r:id="rId76"/>
    <p:sldId id="341" r:id="rId77"/>
    <p:sldId id="342" r:id="rId78"/>
    <p:sldId id="343" r:id="rId79"/>
    <p:sldId id="344" r:id="rId80"/>
    <p:sldId id="345" r:id="rId81"/>
    <p:sldId id="346" r:id="rId82"/>
    <p:sldId id="347" r:id="rId83"/>
    <p:sldId id="348" r:id="rId84"/>
    <p:sldId id="349" r:id="rId85"/>
    <p:sldId id="350" r:id="rId86"/>
    <p:sldId id="352" r:id="rId87"/>
    <p:sldId id="351" r:id="rId88"/>
    <p:sldId id="353" r:id="rId89"/>
    <p:sldId id="354" r:id="rId90"/>
    <p:sldId id="355" r:id="rId91"/>
    <p:sldId id="356" r:id="rId92"/>
    <p:sldId id="357" r:id="rId93"/>
    <p:sldId id="358" r:id="rId94"/>
    <p:sldId id="359" r:id="rId95"/>
    <p:sldId id="360" r:id="rId96"/>
    <p:sldId id="361" r:id="rId97"/>
    <p:sldId id="362" r:id="rId98"/>
    <p:sldId id="363" r:id="rId99"/>
    <p:sldId id="364" r:id="rId100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521415D9-36F7-43E2-AB2F-B90AF26B5E84}">
      <p14:sectionLst xmlns:p14="http://schemas.microsoft.com/office/powerpoint/2010/main">
        <p14:section name="Default Section" id="{7B10C883-FB0D-41F0-A8E8-26FAF6694436}">
          <p14:sldIdLst>
            <p14:sldId id="256"/>
            <p14:sldId id="265"/>
            <p14:sldId id="257"/>
            <p14:sldId id="267"/>
            <p14:sldId id="269"/>
            <p14:sldId id="268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9"/>
            <p14:sldId id="280"/>
            <p14:sldId id="278"/>
            <p14:sldId id="281"/>
            <p14:sldId id="283"/>
            <p14:sldId id="282"/>
            <p14:sldId id="284"/>
            <p14:sldId id="286"/>
            <p14:sldId id="285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266"/>
            <p14:sldId id="301"/>
            <p14:sldId id="302"/>
            <p14:sldId id="309"/>
            <p14:sldId id="310"/>
            <p14:sldId id="311"/>
            <p14:sldId id="306"/>
            <p14:sldId id="307"/>
            <p14:sldId id="308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326"/>
            <p14:sldId id="327"/>
            <p14:sldId id="328"/>
            <p14:sldId id="329"/>
            <p14:sldId id="331"/>
            <p14:sldId id="330"/>
            <p14:sldId id="332"/>
            <p14:sldId id="333"/>
            <p14:sldId id="334"/>
            <p14:sldId id="335"/>
            <p14:sldId id="336"/>
          </p14:sldIdLst>
        </p14:section>
        <p14:section name="Untitled Section" id="{1A864738-A5F9-4B37-8A9D-CF2D92562483}">
          <p14:sldIdLst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  <p14:sldId id="349"/>
            <p14:sldId id="350"/>
            <p14:sldId id="352"/>
            <p14:sldId id="351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3"/>
            <p14:sldId id="3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65" autoAdjust="0"/>
    <p:restoredTop sz="87934" autoAdjust="0"/>
  </p:normalViewPr>
  <p:slideViewPr>
    <p:cSldViewPr>
      <p:cViewPr varScale="1">
        <p:scale>
          <a:sx n="51" d="100"/>
          <a:sy n="51" d="100"/>
        </p:scale>
        <p:origin x="1204" y="4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15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/Relationships>
</file>

<file path=ppt/media/image1.jpeg>
</file>

<file path=ppt/media/image12.png>
</file>

<file path=ppt/media/image13.png>
</file>

<file path=ppt/media/image16.png>
</file>

<file path=ppt/media/image17.png>
</file>

<file path=ppt/media/image18.png>
</file>

<file path=ppt/media/image2.JPG>
</file>

<file path=ppt/media/image20.png>
</file>

<file path=ppt/media/image24.png>
</file>

<file path=ppt/media/image25.png>
</file>

<file path=ppt/media/image250.png>
</file>

<file path=ppt/media/image3.JPG>
</file>

<file path=ppt/media/image4.JPG>
</file>

<file path=ppt/media/image5.JPG>
</file>

<file path=ppt/media/image59.png>
</file>

<file path=ppt/media/image6.JPG>
</file>

<file path=ppt/media/image60.png>
</file>

<file path=ppt/media/image62.png>
</file>

<file path=ppt/media/image66.png>
</file>

<file path=ppt/media/image7.JPG>
</file>

<file path=ppt/media/image73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D3FC36-253A-4273-9CA3-8AB1015AF212}" type="datetimeFigureOut">
              <a:rPr lang="en-US" smtClean="0"/>
              <a:t>3/17/2023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0905FE-5BC7-43FA-9B7E-B36B68487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046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0905FE-5BC7-43FA-9B7E-B36B684873B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3842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38D579-DDF5-4D91-883F-738870C13CF1}" type="datetimeFigureOut">
              <a:rPr lang="en-US"/>
              <a:pPr>
                <a:defRPr/>
              </a:pPr>
              <a:t>3/17/2023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36798E-EBFF-48CB-9460-E9C10D4AF5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7" name="Picture 3" descr="logo_final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609114" y="21771"/>
            <a:ext cx="15240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Connector 7"/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1619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0"/>
            <a:ext cx="8458200" cy="9144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5BD05A-2426-44A0-A216-D788B0C1EEDE}" type="datetimeFigureOut">
              <a:rPr lang="en-US" smtClean="0"/>
              <a:pPr>
                <a:defRPr/>
              </a:pPr>
              <a:t>3/17/2023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D5881B-771D-40BF-9C85-A1E1DB38404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1619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1911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logo_final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21771"/>
            <a:ext cx="7620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152400"/>
            <a:ext cx="76200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5BD05A-2426-44A0-A216-D788B0C1EEDE}" type="datetimeFigureOut">
              <a:rPr lang="en-US" smtClean="0"/>
              <a:pPr>
                <a:defRPr/>
              </a:pPr>
              <a:t>3/17/2023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D5881B-771D-40BF-9C85-A1E1DB38404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1619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1403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685800"/>
          </a:xfrm>
        </p:spPr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5655469"/>
          </a:xfrm>
        </p:spPr>
        <p:txBody>
          <a:bodyPr/>
          <a:lstStyle>
            <a:lvl1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1pPr>
            <a:lvl2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2pPr>
            <a:lvl3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3pPr>
            <a:lvl4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4pPr>
            <a:lvl5pPr>
              <a:defRPr>
                <a:latin typeface="Cambria" panose="02040503050406030204" pitchFamily="18" charset="0"/>
                <a:ea typeface="Cambria" panose="02040503050406030204" pitchFamily="18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52400" y="6381348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1E2BC4-378B-491E-8284-894486D787C4}" type="datetimeFigureOut">
              <a:rPr lang="en-US"/>
              <a:pPr>
                <a:defRPr/>
              </a:pPr>
              <a:t>3/17/2023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71800" y="6383197"/>
            <a:ext cx="2895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34200" y="6380694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B40E9F2-C194-4BA7-89BA-8496FFCEC41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7" name="Picture 3" descr="logo_final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1771" y="-15081"/>
            <a:ext cx="700881" cy="700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Straight Connector 8"/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1619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611D2C-1645-4750-8435-695A9B8FCAA8}" type="datetimeFigureOut">
              <a:rPr lang="en-US"/>
              <a:pPr>
                <a:defRPr/>
              </a:pPr>
              <a:t>3/17/2023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354D76-CDA4-4917-9E2C-32A8E807CE7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8" name="Picture 3" descr="logo_final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1771" y="-15081"/>
            <a:ext cx="587829" cy="5878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Straight Connector 8"/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1619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CC28F3-31AF-4209-8800-487F898BABEE}" type="datetimeFigureOut">
              <a:rPr lang="en-US"/>
              <a:pPr>
                <a:defRPr/>
              </a:pPr>
              <a:t>3/17/2023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19A481-F768-4D2A-8DA8-3C318632C8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" name="Picture 3" descr="logo_final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1771" y="-15081"/>
            <a:ext cx="587829" cy="5878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1" name="Straight Connector 10"/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1619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FD283B-B275-4790-A4F2-A665E3CD1813}" type="datetimeFigureOut">
              <a:rPr lang="en-US"/>
              <a:pPr>
                <a:defRPr/>
              </a:pPr>
              <a:t>3/17/2023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C87A1A-B625-449A-AA05-699AFEB4B9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5" name="Picture 3" descr="logo_final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1771" y="-15081"/>
            <a:ext cx="700881" cy="700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Straight Connector 5"/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1619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74C744-00BB-4A6B-95FD-A444304B8B9D}" type="datetimeFigureOut">
              <a:rPr lang="en-US"/>
              <a:pPr>
                <a:defRPr/>
              </a:pPr>
              <a:t>3/17/2023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F14A51-4CEB-4105-9502-422755A7DC3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8" name="Picture 3" descr="logo_final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1771" y="-15081"/>
            <a:ext cx="664029" cy="6640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9" name="Straight Connector 8"/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1619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85800" y="0"/>
            <a:ext cx="8458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52400" y="1158082"/>
            <a:ext cx="8991600" cy="51982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566" y="642256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435BD05A-2426-44A0-A216-D788B0C1EEDE}" type="datetimeFigureOut">
              <a:rPr lang="en-US"/>
              <a:pPr>
                <a:defRPr/>
              </a:pPr>
              <a:t>3/17/2023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14600" y="6422562"/>
            <a:ext cx="42671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60240" y="646350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BD5881B-771D-40BF-9C85-A1E1DB3840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7" name="Picture 3" descr="logo_final.jpg"/>
          <p:cNvPicPr>
            <a:picLocks noChangeAspect="1"/>
          </p:cNvPicPr>
          <p:nvPr userDrawn="1"/>
        </p:nvPicPr>
        <p:blipFill>
          <a:blip r:embed="rId10"/>
          <a:srcRect/>
          <a:stretch>
            <a:fillRect/>
          </a:stretch>
        </p:blipFill>
        <p:spPr bwMode="auto">
          <a:xfrm>
            <a:off x="21771" y="-15081"/>
            <a:ext cx="700881" cy="700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Connector 7"/>
          <p:cNvCxnSpPr/>
          <p:nvPr userDrawn="1"/>
        </p:nvCxnSpPr>
        <p:spPr>
          <a:xfrm>
            <a:off x="0" y="0"/>
            <a:ext cx="0" cy="6858000"/>
          </a:xfrm>
          <a:prstGeom prst="line">
            <a:avLst/>
          </a:prstGeom>
          <a:ln w="16192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3" r:id="rId2"/>
    <p:sldLayoutId id="2147483660" r:id="rId3"/>
    <p:sldLayoutId id="2147483650" r:id="rId4"/>
    <p:sldLayoutId id="2147483652" r:id="rId5"/>
    <p:sldLayoutId id="2147483653" r:id="rId6"/>
    <p:sldLayoutId id="2147483655" r:id="rId7"/>
    <p:sldLayoutId id="2147483656" r:id="rId8"/>
  </p:sldLayoutIdLst>
  <p:timing>
    <p:tnLst>
      <p:par>
        <p:cTn id="1" dur="indefinite" restart="never" nodeType="tmRoot"/>
      </p:par>
    </p:tnLst>
  </p:timing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Cambria" panose="02040503050406030204" pitchFamily="18" charset="0"/>
          <a:ea typeface="Cambria" panose="02040503050406030204" pitchFamily="18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50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4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png"/><Relationship Id="rId1" Type="http://schemas.openxmlformats.org/officeDocument/2006/relationships/slideLayout" Target="../slideLayouts/slideLayout4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7.emf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0.emf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2.emf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4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4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emf"/><Relationship Id="rId1" Type="http://schemas.openxmlformats.org/officeDocument/2006/relationships/slideLayout" Target="../slideLayouts/slideLayout4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slideLayout" Target="../slideLayouts/slideLayout4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1.emf"/><Relationship Id="rId1" Type="http://schemas.openxmlformats.org/officeDocument/2006/relationships/slideLayout" Target="../slideLayouts/slideLayout4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slideLayout" Target="../slideLayouts/slideLayout4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emf"/><Relationship Id="rId1" Type="http://schemas.openxmlformats.org/officeDocument/2006/relationships/slideLayout" Target="../slideLayouts/slideLayout4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4.emf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emf"/><Relationship Id="rId1" Type="http://schemas.openxmlformats.org/officeDocument/2006/relationships/slideLayout" Target="../slideLayouts/slideLayout4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905000"/>
            <a:ext cx="7772400" cy="2286000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IN" sz="4800" kern="0" dirty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Discrete Mathematics</a:t>
            </a:r>
            <a:br>
              <a:rPr lang="en-IN" sz="4800" kern="0" dirty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</a:br>
            <a:r>
              <a:rPr lang="en-IN" sz="4800" kern="0" dirty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R204GA05401</a:t>
            </a:r>
            <a:endParaRPr lang="en-US" dirty="0">
              <a:latin typeface="Cambria" pitchFamily="18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4800600"/>
            <a:ext cx="7620000" cy="1752600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US" sz="2400" b="1" i="1" kern="0" dirty="0" err="1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Narasimhulu</a:t>
            </a:r>
            <a:r>
              <a:rPr lang="en-US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 M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sz="2400" b="1" i="1" kern="0" baseline="-25000" dirty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. 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Tech.</a:t>
            </a: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Assistant Professor</a:t>
            </a:r>
            <a:endParaRPr lang="en-IN" sz="2400" b="1" i="1" kern="0" dirty="0">
              <a:solidFill>
                <a:srgbClr val="006633"/>
              </a:solidFill>
              <a:latin typeface="Cambria" pitchFamily="18" charset="0"/>
              <a:ea typeface="Verdana" pitchFamily="34" charset="0"/>
              <a:cs typeface="Verdana" pitchFamily="34" charset="0"/>
            </a:endParaRP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Department of Computer Science &amp; Engineering</a:t>
            </a:r>
          </a:p>
          <a:p>
            <a:pPr algn="r"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latin typeface="Cambria" pitchFamily="18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r>
              <a:rPr lang="en-US" sz="2400" dirty="0" smtClean="0"/>
              <a:t>Exclamatory, Interrogative are not allowed to evaluate the logic.</a:t>
            </a:r>
          </a:p>
          <a:p>
            <a:r>
              <a:rPr lang="en-US" sz="2400" dirty="0" smtClean="0"/>
              <a:t>Declarative Sentences are two types of statements:</a:t>
            </a:r>
          </a:p>
          <a:p>
            <a:pPr marL="1257300" lvl="2" indent="-457200">
              <a:buFont typeface="+mj-lt"/>
              <a:buAutoNum type="arabicPeriod"/>
            </a:pPr>
            <a:r>
              <a:rPr lang="en-US" sz="1600" dirty="0" smtClean="0"/>
              <a:t>Primitive statements.  (atomic  sentences) (primary statements)</a:t>
            </a:r>
          </a:p>
          <a:p>
            <a:pPr marL="1257300" lvl="2" indent="-457200">
              <a:buFont typeface="+mj-lt"/>
              <a:buAutoNum type="arabicPeriod"/>
            </a:pPr>
            <a:r>
              <a:rPr lang="en-US" sz="1600" dirty="0" smtClean="0"/>
              <a:t>A collection of primitive statements using Connectives. (molecular or Compound statements)</a:t>
            </a:r>
          </a:p>
          <a:p>
            <a:r>
              <a:rPr lang="en-US" sz="2400" dirty="0" smtClean="0"/>
              <a:t>Capital letters A, B, C, … P, Q, are the mathematical symbolic notations to refer Primitive statements.</a:t>
            </a:r>
          </a:p>
          <a:p>
            <a:r>
              <a:rPr lang="en-US" sz="2400" dirty="0" smtClean="0"/>
              <a:t>Examples of  Statements: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Canada is  a country.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Moscow is a capital of Spain.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This statement is false.  (sematic Paradox)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1 + 101 = 110 ( Context dependent)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Close the door (Command)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Toronto  is an old City.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Man will reach mars by 1980.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1257300" lvl="2" indent="-457200">
              <a:buFont typeface="+mj-lt"/>
              <a:buAutoNum type="arabicPeriod"/>
            </a:pPr>
            <a:endParaRPr lang="en-US" sz="16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63408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Connectives:</a:t>
            </a:r>
          </a:p>
          <a:p>
            <a:pPr marL="400050" algn="just"/>
            <a:r>
              <a:rPr lang="en-US" sz="2400" dirty="0" smtClean="0"/>
              <a:t>To Construct Complex sentence from simple sentences by using certain connecting words or expressions known </a:t>
            </a:r>
            <a:r>
              <a:rPr lang="en-US" sz="2400" b="1" dirty="0" smtClean="0"/>
              <a:t>as sentential connectives.</a:t>
            </a:r>
          </a:p>
          <a:p>
            <a:pPr marL="400050" algn="just"/>
            <a:r>
              <a:rPr lang="en-US" sz="2400" dirty="0" smtClean="0"/>
              <a:t>Simple statements along with connectives define the algebra that satisfies a set of properties.</a:t>
            </a:r>
          </a:p>
          <a:p>
            <a:pPr marL="400050" algn="just"/>
            <a:r>
              <a:rPr lang="en-US" sz="2400" dirty="0" smtClean="0"/>
              <a:t>These properties enable us to do some calculation by using statements as objects.</a:t>
            </a:r>
          </a:p>
          <a:p>
            <a:pPr marL="400050" algn="just"/>
            <a:r>
              <a:rPr lang="en-US" sz="2400" dirty="0" smtClean="0"/>
              <a:t>A propositional variable denotes an arbitrary Proposition (statement) with an unspecified truth values.</a:t>
            </a:r>
          </a:p>
          <a:p>
            <a:pPr marL="400050" algn="just"/>
            <a:r>
              <a:rPr lang="en-US" sz="2400" dirty="0" smtClean="0"/>
              <a:t>An assertion which contains at least one propositional variable is called </a:t>
            </a:r>
            <a:r>
              <a:rPr lang="en-US" sz="2400" b="1" dirty="0" smtClean="0"/>
              <a:t>propositional form or statement formula or Assertion Representations.</a:t>
            </a:r>
          </a:p>
        </p:txBody>
      </p:sp>
    </p:spTree>
    <p:extLst>
      <p:ext uri="{BB962C8B-B14F-4D97-AF65-F5344CB8AC3E}">
        <p14:creationId xmlns:p14="http://schemas.microsoft.com/office/powerpoint/2010/main" val="3197317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Connectives:</a:t>
            </a:r>
            <a:endParaRPr lang="en-US" sz="2400" dirty="0" smtClean="0"/>
          </a:p>
          <a:p>
            <a:pPr marL="400050" algn="just"/>
            <a:r>
              <a:rPr lang="en-US" sz="2400" dirty="0" smtClean="0"/>
              <a:t>Logical Connectives, we use in this are 5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And 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Or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Negation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Exclusive or 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Implication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Equivalence</a:t>
            </a:r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400050" algn="just"/>
            <a:endParaRPr lang="en-US" sz="2400" dirty="0" smtClean="0"/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1257300" lvl="2" indent="-457200" algn="just">
              <a:buFont typeface="+mj-lt"/>
              <a:buAutoNum type="arabicPeriod"/>
            </a:pPr>
            <a:endParaRPr lang="en-US" sz="1600" dirty="0" smtClean="0"/>
          </a:p>
          <a:p>
            <a:pPr algn="just"/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1600200"/>
            <a:ext cx="5274860" cy="2442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048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Connectives:</a:t>
            </a:r>
            <a:endParaRPr lang="en-US" sz="2400" dirty="0" smtClean="0"/>
          </a:p>
          <a:p>
            <a:pPr marL="400050" algn="just"/>
            <a:r>
              <a:rPr lang="en-US" sz="2400" dirty="0" smtClean="0"/>
              <a:t>Logical Connectives, we use in this are 5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And 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Or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Negation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Exclusive or 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Implication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Equivalence</a:t>
            </a:r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400050" algn="just"/>
            <a:endParaRPr lang="en-US" sz="2400" dirty="0" smtClean="0"/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1257300" lvl="2" indent="-457200" algn="just">
              <a:buFont typeface="+mj-lt"/>
              <a:buAutoNum type="arabicPeriod"/>
            </a:pPr>
            <a:endParaRPr lang="en-US" sz="1600" dirty="0" smtClean="0"/>
          </a:p>
          <a:p>
            <a:pPr algn="just"/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1676400"/>
            <a:ext cx="4900219" cy="2133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365009"/>
            <a:ext cx="3678072" cy="19379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7830" y="4365009"/>
            <a:ext cx="3889612" cy="126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680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Connectives:</a:t>
            </a:r>
            <a:endParaRPr lang="en-US" sz="2400" dirty="0" smtClean="0"/>
          </a:p>
          <a:p>
            <a:pPr marL="400050" algn="just"/>
            <a:r>
              <a:rPr lang="en-US" sz="2400" dirty="0" smtClean="0"/>
              <a:t>Logical Connectives, we use in this are 5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And 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Or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Negation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Exclusive or 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Implication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Equivalence</a:t>
            </a:r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400050" algn="just"/>
            <a:endParaRPr lang="en-US" sz="2400" dirty="0" smtClean="0"/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1257300" lvl="2" indent="-457200" algn="just">
              <a:buFont typeface="+mj-lt"/>
              <a:buAutoNum type="arabicPeriod"/>
            </a:pPr>
            <a:endParaRPr lang="en-US" sz="1600" dirty="0" smtClean="0"/>
          </a:p>
          <a:p>
            <a:pPr algn="just"/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1752600"/>
            <a:ext cx="4724400" cy="22685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4419600"/>
            <a:ext cx="4572000" cy="211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10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Connectives:</a:t>
            </a:r>
            <a:endParaRPr lang="en-US" sz="2400" dirty="0" smtClean="0"/>
          </a:p>
          <a:p>
            <a:pPr marL="400050" algn="just"/>
            <a:r>
              <a:rPr lang="en-US" sz="2400" dirty="0" smtClean="0"/>
              <a:t>Logical Connectives, we use in this are 5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And 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Or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Negation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Exclusive or 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Implication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Equivalence</a:t>
            </a:r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400050" algn="just"/>
            <a:endParaRPr lang="en-US" sz="2400" dirty="0" smtClean="0"/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1257300" lvl="2" indent="-457200" algn="just">
              <a:buFont typeface="+mj-lt"/>
              <a:buAutoNum type="arabicPeriod"/>
            </a:pPr>
            <a:endParaRPr lang="en-US" sz="1600" dirty="0" smtClean="0"/>
          </a:p>
          <a:p>
            <a:pPr algn="just"/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1752600"/>
            <a:ext cx="4724400" cy="22685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8600" y="3886200"/>
            <a:ext cx="4953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A implies B means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 means premise, hypothesis, antecedent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B means Conclusion,  Consequence</a:t>
            </a:r>
          </a:p>
          <a:p>
            <a:r>
              <a:rPr lang="en-US" dirty="0" smtClean="0"/>
              <a:t>How do we Call this equation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If A, then 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 Only if 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A is sufficient condition for 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B is the necessary condition for 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Q if 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/>
              <a:t>Q follows from P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953000" y="4304872"/>
                <a:ext cx="4114800" cy="174797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Q provided P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Q is a logical Consequence of P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 smtClean="0"/>
                  <a:t>Q whenever P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 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𝑖𝑠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𝑐𝑎𝑙𝑙𝑒𝑑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𝐶𝑜𝑛𝑣𝑒𝑟𝑠𝑒</m:t>
                    </m:r>
                  </m:oMath>
                </a14:m>
                <a:endParaRPr lang="en-US" b="0" dirty="0" smtClean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→¬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𝐶𝑎𝑙𝑙𝑒𝑑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𝑡h𝑒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𝐶𝑜𝑛𝑡𝑟𝑎𝑝𝑜𝑠𝑖𝑡𝑖𝑣𝑒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 smtClean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53000" y="4304872"/>
                <a:ext cx="4114800" cy="1747979"/>
              </a:xfrm>
              <a:prstGeom prst="rect">
                <a:avLst/>
              </a:prstGeom>
              <a:blipFill>
                <a:blip r:embed="rId3"/>
                <a:stretch>
                  <a:fillRect l="-1037" t="-1742" b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512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Connectives:</a:t>
            </a:r>
            <a:endParaRPr lang="en-US" sz="2400" dirty="0" smtClean="0"/>
          </a:p>
          <a:p>
            <a:pPr marL="400050" algn="just"/>
            <a:r>
              <a:rPr lang="en-US" sz="2400" dirty="0" smtClean="0"/>
              <a:t>Logical Connectives, we use in this are 5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And 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Or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Negation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Exclusive or 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Implication</a:t>
            </a:r>
          </a:p>
          <a:p>
            <a:pPr marL="914400" lvl="1" indent="-457200" algn="just">
              <a:buFont typeface="+mj-lt"/>
              <a:buAutoNum type="arabicPeriod"/>
            </a:pPr>
            <a:r>
              <a:rPr lang="en-US" sz="2000" dirty="0" smtClean="0"/>
              <a:t>Equivalence</a:t>
            </a:r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400050" algn="just"/>
            <a:endParaRPr lang="en-US" sz="2400" dirty="0" smtClean="0"/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 algn="just">
              <a:buFont typeface="+mj-lt"/>
              <a:buAutoNum type="arabicPeriod"/>
            </a:pPr>
            <a:endParaRPr lang="en-US" sz="2000" dirty="0" smtClean="0"/>
          </a:p>
          <a:p>
            <a:pPr marL="1257300" lvl="2" indent="-457200" algn="just">
              <a:buFont typeface="+mj-lt"/>
              <a:buAutoNum type="arabicPeriod"/>
            </a:pPr>
            <a:endParaRPr lang="en-US" sz="1600" dirty="0" smtClean="0"/>
          </a:p>
          <a:p>
            <a:pPr algn="just"/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28600" y="3886200"/>
            <a:ext cx="4953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A is equivalent to B</a:t>
            </a:r>
          </a:p>
          <a:p>
            <a:r>
              <a:rPr lang="en-US" dirty="0" smtClean="0"/>
              <a:t>How do we Call this equation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 if and only if 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A is necessary and sufficient condition for B.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1752384"/>
            <a:ext cx="4572000" cy="211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31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Well Formed formulas:</a:t>
            </a:r>
          </a:p>
          <a:p>
            <a:pPr marL="400050" algn="just"/>
            <a:r>
              <a:rPr lang="en-US" sz="2400" dirty="0" smtClean="0"/>
              <a:t>The notion of the statements are represented symbolically using symbols and its connectives.</a:t>
            </a:r>
          </a:p>
          <a:p>
            <a:pPr marL="400050" algn="just"/>
            <a:r>
              <a:rPr lang="en-US" sz="2400" dirty="0" smtClean="0"/>
              <a:t>An expression which is a string consisting  of variables, parentheses, and connective symbols is called </a:t>
            </a:r>
            <a:r>
              <a:rPr lang="en-US" sz="2400" b="1" dirty="0" smtClean="0"/>
              <a:t>statement formula.</a:t>
            </a:r>
          </a:p>
          <a:p>
            <a:pPr marL="400050" algn="just"/>
            <a:r>
              <a:rPr lang="en-US" sz="2400" dirty="0" smtClean="0"/>
              <a:t>Not every string  of these is a statement formula.</a:t>
            </a:r>
          </a:p>
          <a:p>
            <a:pPr marL="400050" algn="just"/>
            <a:r>
              <a:rPr lang="en-US" sz="2400" dirty="0" smtClean="0"/>
              <a:t>A statement formula often </a:t>
            </a:r>
            <a:r>
              <a:rPr lang="en-US" sz="2400" b="1" dirty="0" smtClean="0"/>
              <a:t>called well-formed formula(</a:t>
            </a:r>
            <a:r>
              <a:rPr lang="en-US" sz="2400" b="1" dirty="0" err="1" smtClean="0"/>
              <a:t>wff</a:t>
            </a:r>
            <a:r>
              <a:rPr lang="en-US" sz="2400" b="1" dirty="0" smtClean="0"/>
              <a:t>). </a:t>
            </a:r>
            <a:r>
              <a:rPr lang="en-US" sz="2400" dirty="0" smtClean="0"/>
              <a:t>If the formula is generated by the following rules</a:t>
            </a:r>
          </a:p>
          <a:p>
            <a:pPr marL="400050" algn="just"/>
            <a:endParaRPr lang="en-US" sz="2400" b="1" dirty="0" smtClean="0"/>
          </a:p>
          <a:p>
            <a:pPr marL="57150" indent="0">
              <a:buNone/>
            </a:pPr>
            <a:endParaRPr lang="en-US" sz="2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365" y="4343400"/>
            <a:ext cx="8771435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193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Well Formed formulas:</a:t>
            </a:r>
          </a:p>
          <a:p>
            <a:pPr marL="57150" indent="0">
              <a:buNone/>
            </a:pPr>
            <a:endParaRPr lang="en-US" sz="240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143000"/>
            <a:ext cx="8763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585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Truth Table:</a:t>
            </a:r>
          </a:p>
          <a:p>
            <a:pPr marL="400050" algn="just"/>
            <a:r>
              <a:rPr lang="en-US" sz="2400" dirty="0"/>
              <a:t>A truth table is a table or chart used to illustrate and determine the truth value of propositions and the validity of their resulting argument</a:t>
            </a:r>
            <a:r>
              <a:rPr lang="en-US" sz="2400" dirty="0" smtClean="0"/>
              <a:t>.</a:t>
            </a:r>
          </a:p>
          <a:p>
            <a:pPr marL="400050" algn="just"/>
            <a:r>
              <a:rPr lang="en-US" sz="2400" dirty="0" smtClean="0"/>
              <a:t>Rules to construct the truth table.</a:t>
            </a:r>
          </a:p>
          <a:p>
            <a:pPr marL="514350" indent="-457200" algn="just">
              <a:buFont typeface="+mj-lt"/>
              <a:buAutoNum type="arabicPeriod"/>
            </a:pPr>
            <a:r>
              <a:rPr lang="en-US" sz="2400" dirty="0" smtClean="0"/>
              <a:t>For n variables construct  n + k  columns where are subset of  all statement formulas (method 1) or  </a:t>
            </a:r>
            <a:r>
              <a:rPr lang="en-US" sz="2400" b="1" dirty="0" smtClean="0"/>
              <a:t>all symbols of a formula (method 2)</a:t>
            </a:r>
          </a:p>
          <a:p>
            <a:pPr marL="514350" indent="-457200" algn="just">
              <a:buFont typeface="+mj-lt"/>
              <a:buAutoNum type="arabicPeriod"/>
            </a:pPr>
            <a:r>
              <a:rPr lang="en-US" sz="2400" dirty="0" smtClean="0"/>
              <a:t>For  n variables we need to construct 2</a:t>
            </a:r>
            <a:r>
              <a:rPr lang="en-US" sz="2400" baseline="30000" dirty="0" smtClean="0"/>
              <a:t>n </a:t>
            </a:r>
            <a:r>
              <a:rPr lang="en-US" sz="2400" dirty="0" smtClean="0"/>
              <a:t> rows.</a:t>
            </a:r>
          </a:p>
          <a:p>
            <a:pPr marL="514350" indent="-457200" algn="just">
              <a:buFont typeface="+mj-lt"/>
              <a:buAutoNum type="arabicPeriod"/>
            </a:pPr>
            <a:r>
              <a:rPr lang="en-US" sz="2400" dirty="0" smtClean="0"/>
              <a:t>Represent Binary numbers from 0 to 2</a:t>
            </a:r>
            <a:r>
              <a:rPr lang="en-US" sz="2400" baseline="30000" dirty="0" smtClean="0"/>
              <a:t>n</a:t>
            </a:r>
            <a:r>
              <a:rPr lang="en-US" sz="2400" dirty="0" smtClean="0"/>
              <a:t> – 1. </a:t>
            </a:r>
          </a:p>
          <a:p>
            <a:pPr marL="514350" indent="-457200" algn="just">
              <a:buFont typeface="+mj-lt"/>
              <a:buAutoNum type="arabicPeriod"/>
            </a:pPr>
            <a:r>
              <a:rPr lang="en-US" sz="2400" dirty="0" smtClean="0"/>
              <a:t>Optional Replace 0 with F, and 1 with T.</a:t>
            </a:r>
          </a:p>
          <a:p>
            <a:pPr marL="514350" indent="-457200" algn="just">
              <a:buFont typeface="+mj-lt"/>
              <a:buAutoNum type="arabicPeriod"/>
            </a:pPr>
            <a:r>
              <a:rPr lang="en-US" sz="2400" dirty="0" smtClean="0"/>
              <a:t>Apply Truth values for each formula or symbols of a formula in proper order.</a:t>
            </a:r>
            <a:endParaRPr lang="en-US" sz="2400" dirty="0"/>
          </a:p>
          <a:p>
            <a:pPr marL="57150" indent="0" algn="just">
              <a:buNone/>
            </a:pPr>
            <a:r>
              <a:rPr lang="en-US" sz="2400" b="1" dirty="0" smtClean="0"/>
              <a:t>Refer the website:</a:t>
            </a:r>
          </a:p>
          <a:p>
            <a:pPr marL="57150" indent="0" algn="just">
              <a:buNone/>
            </a:pPr>
            <a:r>
              <a:rPr lang="en-US" sz="2400" dirty="0" smtClean="0"/>
              <a:t> </a:t>
            </a:r>
            <a:r>
              <a:rPr lang="en-US" sz="2400" dirty="0"/>
              <a:t>https://web.stanford.edu/class/cs103/tools/truth-table-tool/</a:t>
            </a:r>
            <a:endParaRPr lang="en-US" sz="2400" dirty="0" smtClean="0"/>
          </a:p>
          <a:p>
            <a:pPr marL="57150" indent="0" algn="just"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55367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209800"/>
            <a:ext cx="7772400" cy="1470025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latin typeface="Cambria" pitchFamily="18" charset="0"/>
              </a:rPr>
              <a:t>Objectives</a:t>
            </a:r>
            <a:endParaRPr lang="en-US" dirty="0">
              <a:latin typeface="Cambria" pitchFamily="18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4800600"/>
            <a:ext cx="7620000" cy="1752600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US" sz="2400" b="1" i="1" kern="0" dirty="0" err="1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Narasimhulu</a:t>
            </a:r>
            <a:r>
              <a:rPr lang="en-US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 M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sz="2400" b="1" i="1" kern="0" baseline="-25000" dirty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. 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Tech.</a:t>
            </a: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Assistant Professor</a:t>
            </a:r>
            <a:endParaRPr lang="en-IN" sz="2400" b="1" i="1" kern="0" dirty="0">
              <a:solidFill>
                <a:srgbClr val="006633"/>
              </a:solidFill>
              <a:latin typeface="Cambria" pitchFamily="18" charset="0"/>
              <a:ea typeface="Verdana" pitchFamily="34" charset="0"/>
              <a:cs typeface="Verdana" pitchFamily="34" charset="0"/>
            </a:endParaRP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Department of Computer Science &amp; Engineering</a:t>
            </a:r>
          </a:p>
          <a:p>
            <a:pPr algn="r"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latin typeface="Cambria" pitchFamily="18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351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4191000"/>
            <a:ext cx="3581400" cy="2667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4191000"/>
            <a:ext cx="4876800" cy="27432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304800" y="700881"/>
                <a:ext cx="8763000" cy="3168687"/>
              </a:xfrm>
            </p:spPr>
            <p:txBody>
              <a:bodyPr/>
              <a:lstStyle/>
              <a:p>
                <a:pPr marL="57150" indent="0">
                  <a:buNone/>
                </a:pPr>
                <a:r>
                  <a:rPr lang="en-US" sz="2400" b="1" dirty="0" smtClean="0"/>
                  <a:t>Truth Table: </a:t>
                </a:r>
              </a:p>
              <a:p>
                <a:pPr marL="57150" indent="0">
                  <a:buNone/>
                </a:pPr>
                <a:r>
                  <a:rPr lang="en-US" sz="2400" dirty="0" smtClean="0"/>
                  <a:t>Construct truth table of the following Formulas:</a:t>
                </a:r>
              </a:p>
              <a:p>
                <a:pPr marL="514350" indent="-457200" algn="just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(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 ∧  ¬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400" b="0" dirty="0" smtClean="0">
                    <a:ea typeface="Cambria Math" panose="02040503050406030204" pitchFamily="18" charset="0"/>
                  </a:rPr>
                  <a:t>)</a:t>
                </a:r>
              </a:p>
              <a:p>
                <a:pPr marL="514350" indent="-457200" algn="just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400" dirty="0">
                        <a:ea typeface="Cambria Math" panose="02040503050406030204" pitchFamily="18" charset="0"/>
                      </a:rPr>
                      <m:t>((</m:t>
                    </m:r>
                    <m:r>
                      <m:rPr>
                        <m:nor/>
                      </m:rPr>
                      <a:rPr lang="en-US" sz="2400" dirty="0">
                        <a:ea typeface="Cambria Math" panose="02040503050406030204" pitchFamily="18" charset="0"/>
                      </a:rPr>
                      <m:t>P</m:t>
                    </m:r>
                    <m:r>
                      <m:rPr>
                        <m:nor/>
                      </m:rPr>
                      <a:rPr lang="en-US" sz="2400" dirty="0"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m:rPr>
                        <m:sty m:val="p"/>
                      </m:rP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Q</m:t>
                    </m:r>
                    <m:r>
                      <m:rPr>
                        <m:nor/>
                      </m:rPr>
                      <a:rPr lang="en-US" sz="2400" dirty="0">
                        <a:ea typeface="Cambria Math" panose="02040503050406030204" pitchFamily="18" charset="0"/>
                      </a:rPr>
                      <m:t>)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⇔</m:t>
                    </m:r>
                    <m:r>
                      <m:rPr>
                        <m:nor/>
                      </m:rPr>
                      <a:rPr lang="en-US" sz="2400" dirty="0">
                        <a:ea typeface="Cambria Math" panose="02040503050406030204" pitchFamily="18" charset="0"/>
                      </a:rPr>
                      <m:t> (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</m:t>
                    </m:r>
                    <m:r>
                      <m:rPr>
                        <m:nor/>
                      </m:rPr>
                      <a:rPr lang="en-US" sz="2400" dirty="0">
                        <a:ea typeface="Cambria Math" panose="02040503050406030204" pitchFamily="18" charset="0"/>
                      </a:rPr>
                      <m:t>P</m:t>
                    </m:r>
                    <m:r>
                      <m:rPr>
                        <m:nor/>
                      </m:rPr>
                      <a:rPr lang="en-US" sz="2400" dirty="0"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400" dirty="0">
                        <a:ea typeface="Cambria Math" panose="02040503050406030204" pitchFamily="18" charset="0"/>
                      </a:rPr>
                      <m:t>V</m:t>
                    </m:r>
                    <m:r>
                      <m:rPr>
                        <m:nor/>
                      </m:rPr>
                      <a:rPr lang="en-US" sz="2400" dirty="0"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400" dirty="0">
                        <a:ea typeface="Cambria Math" panose="02040503050406030204" pitchFamily="18" charset="0"/>
                      </a:rPr>
                      <m:t>Q</m:t>
                    </m:r>
                    <m:r>
                      <m:rPr>
                        <m:nor/>
                      </m:rPr>
                      <a:rPr lang="en-US" sz="2400" dirty="0">
                        <a:ea typeface="Cambria Math" panose="02040503050406030204" pitchFamily="18" charset="0"/>
                      </a:rPr>
                      <m:t>))</m:t>
                    </m:r>
                  </m:oMath>
                </a14:m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514350" indent="-457200" algn="just">
                  <a:buFont typeface="+mj-lt"/>
                  <a:buAutoNum type="arabicPeriod"/>
                </a:pPr>
                <a:r>
                  <a:rPr lang="en-US" sz="2400" dirty="0" smtClean="0">
                    <a:ea typeface="Cambria Math" panose="02040503050406030204" pitchFamily="18" charset="0"/>
                  </a:rPr>
                  <a:t>(P V Q)  V  ~P</a:t>
                </a:r>
              </a:p>
              <a:p>
                <a:pPr marL="514350" indent="-457200" algn="just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l-GR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Λ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¬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</m:oMath>
                </a14:m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r>
                  <a:rPr lang="en-US" sz="2400" b="1" dirty="0" smtClean="0">
                    <a:ea typeface="Cambria Math" panose="02040503050406030204" pitchFamily="18" charset="0"/>
                  </a:rPr>
                  <a:t>Pls. construct truth table for the above statement formula.</a:t>
                </a:r>
              </a:p>
              <a:p>
                <a:pPr marL="57150" indent="0" algn="just">
                  <a:buNone/>
                </a:pPr>
                <a:r>
                  <a:rPr lang="en-US" sz="2400" dirty="0" smtClean="0">
                    <a:ea typeface="Cambria Math" panose="02040503050406030204" pitchFamily="18" charset="0"/>
                  </a:rPr>
                  <a:t>There are two methods to construct  the truth table.</a:t>
                </a:r>
              </a:p>
              <a:p>
                <a:pPr marL="514350" indent="-457200" algn="just">
                  <a:buFont typeface="+mj-lt"/>
                  <a:buAutoNum type="arabicPeriod"/>
                </a:pPr>
                <a:endParaRPr lang="en-US" sz="2400" dirty="0" smtClean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endParaRPr lang="en-US" sz="2400" b="1" dirty="0" smtClean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endParaRPr lang="en-US" sz="2400" dirty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700881"/>
                <a:ext cx="8763000" cy="3168687"/>
              </a:xfrm>
              <a:blipFill>
                <a:blip r:embed="rId4"/>
                <a:stretch>
                  <a:fillRect l="-417" t="-1538" b="-157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52355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152400" y="700881"/>
                <a:ext cx="8915400" cy="6157119"/>
              </a:xfrm>
            </p:spPr>
            <p:txBody>
              <a:bodyPr/>
              <a:lstStyle/>
              <a:p>
                <a:pPr marL="57150" indent="0">
                  <a:buNone/>
                </a:pPr>
                <a:r>
                  <a:rPr lang="en-US" sz="2400" b="1" dirty="0" smtClean="0"/>
                  <a:t>Tautologies:</a:t>
                </a:r>
              </a:p>
              <a:p>
                <a:pPr marL="400050" algn="just"/>
                <a:r>
                  <a:rPr lang="en-US" sz="2400" b="1" dirty="0" smtClean="0"/>
                  <a:t>A tautology is a propositional form </a:t>
                </a:r>
                <a:r>
                  <a:rPr lang="en-US" sz="2400" dirty="0" smtClean="0"/>
                  <a:t>whose truth value is true for all possible values its Propositional variables. It is also called a universally valid formula or a tautology or a logical truth.</a:t>
                </a:r>
              </a:p>
              <a:p>
                <a:pPr marL="400050" algn="just"/>
                <a:r>
                  <a:rPr lang="en-US" sz="2400" dirty="0" smtClean="0"/>
                  <a:t>A simple fact about tautologies is that conjunction of  two tautologies is also a tautology.</a:t>
                </a:r>
              </a:p>
              <a:p>
                <a:pPr marL="400050" algn="just"/>
                <a:r>
                  <a:rPr lang="en-US" sz="2400" dirty="0" smtClean="0"/>
                  <a:t>e.g. 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∨ ¬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400050" algn="just"/>
                <a:r>
                  <a:rPr lang="en-US" sz="2400" b="1" dirty="0" smtClean="0">
                    <a:ea typeface="Cambria Math" panose="02040503050406030204" pitchFamily="18" charset="0"/>
                  </a:rPr>
                  <a:t>A contradiction or Absurdity </a:t>
                </a:r>
                <a:r>
                  <a:rPr lang="en-US" sz="2400" dirty="0" smtClean="0">
                    <a:ea typeface="Cambria Math" panose="02040503050406030204" pitchFamily="18" charset="0"/>
                  </a:rPr>
                  <a:t>is a propositional form which is always false.</a:t>
                </a:r>
              </a:p>
              <a:p>
                <a:pPr marL="400050" algn="just"/>
                <a:r>
                  <a:rPr lang="en-US" sz="2400" dirty="0" smtClean="0">
                    <a:ea typeface="Cambria Math" panose="02040503050406030204" pitchFamily="18" charset="0"/>
                  </a:rPr>
                  <a:t>e.g.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∧ ¬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400050" algn="just"/>
                <a:r>
                  <a:rPr lang="en-US" sz="2400" dirty="0" smtClean="0">
                    <a:ea typeface="Cambria Math" panose="02040503050406030204" pitchFamily="18" charset="0"/>
                  </a:rPr>
                  <a:t>A propositional form which is neither a tautology nor a contradiction is called </a:t>
                </a:r>
                <a:r>
                  <a:rPr lang="en-US" sz="2400" b="1" dirty="0" smtClean="0">
                    <a:ea typeface="Cambria Math" panose="02040503050406030204" pitchFamily="18" charset="0"/>
                  </a:rPr>
                  <a:t>contingency</a:t>
                </a:r>
              </a:p>
              <a:p>
                <a:pPr marL="400050" algn="just"/>
                <a:endParaRPr lang="en-US" sz="2400" dirty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dirty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dirty="0" smtClean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2400" y="700881"/>
                <a:ext cx="8915400" cy="6157119"/>
              </a:xfrm>
              <a:blipFill>
                <a:blip r:embed="rId2"/>
                <a:stretch>
                  <a:fillRect l="-410" t="-792" r="-9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89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Tautologies:</a:t>
            </a:r>
          </a:p>
          <a:p>
            <a:pPr marL="400050" algn="just"/>
            <a:r>
              <a:rPr lang="en-US" sz="2400" dirty="0" smtClean="0">
                <a:ea typeface="Cambria Math" panose="02040503050406030204" pitchFamily="18" charset="0"/>
              </a:rPr>
              <a:t>A straight method to know whether a given formula is a tautology is to construct its truth table, which is shown in figure.</a:t>
            </a:r>
            <a:endParaRPr lang="en-US" sz="2400" dirty="0">
              <a:ea typeface="Cambria Math" panose="02040503050406030204" pitchFamily="18" charset="0"/>
            </a:endParaRPr>
          </a:p>
          <a:p>
            <a:pPr marL="400050" algn="just"/>
            <a:endParaRPr lang="en-US" sz="24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362200"/>
            <a:ext cx="83058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308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4876801"/>
            <a:ext cx="8077200" cy="19812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Tautologies:</a:t>
            </a:r>
          </a:p>
          <a:p>
            <a:pPr marL="400050" algn="just"/>
            <a:r>
              <a:rPr lang="en-US" sz="2400" dirty="0" smtClean="0">
                <a:ea typeface="Cambria Math" panose="02040503050406030204" pitchFamily="18" charset="0"/>
              </a:rPr>
              <a:t>To identify the given formula is tautology, we use two methods</a:t>
            </a:r>
          </a:p>
          <a:p>
            <a:pPr marL="514350" indent="-457200" algn="just">
              <a:buFont typeface="+mj-lt"/>
              <a:buAutoNum type="arabicPeriod"/>
            </a:pPr>
            <a:r>
              <a:rPr lang="en-US" sz="2400" dirty="0" smtClean="0">
                <a:ea typeface="Cambria Math" panose="02040503050406030204" pitchFamily="18" charset="0"/>
              </a:rPr>
              <a:t>Constructing truth table.</a:t>
            </a:r>
          </a:p>
          <a:p>
            <a:pPr marL="514350" indent="-457200" algn="just">
              <a:buFont typeface="+mj-lt"/>
              <a:buAutoNum type="arabicPeriod"/>
            </a:pPr>
            <a:r>
              <a:rPr lang="en-US" sz="2400" dirty="0" smtClean="0">
                <a:ea typeface="Cambria Math" panose="02040503050406030204" pitchFamily="18" charset="0"/>
              </a:rPr>
              <a:t>Substituting method.</a:t>
            </a:r>
          </a:p>
          <a:p>
            <a:pPr marL="57150" indent="0" algn="just">
              <a:buNone/>
            </a:pPr>
            <a:r>
              <a:rPr lang="en-US" sz="2400" b="1" dirty="0" smtClean="0">
                <a:ea typeface="Cambria Math" panose="02040503050406030204" pitchFamily="18" charset="0"/>
              </a:rPr>
              <a:t>Substitution method: </a:t>
            </a:r>
          </a:p>
          <a:p>
            <a:pPr marL="400050" algn="just"/>
            <a:r>
              <a:rPr lang="en-US" sz="2400" dirty="0" smtClean="0">
                <a:ea typeface="Cambria Math" panose="02040503050406030204" pitchFamily="18" charset="0"/>
              </a:rPr>
              <a:t>A  </a:t>
            </a:r>
            <a:r>
              <a:rPr lang="en-US" sz="2400" b="1" dirty="0" smtClean="0">
                <a:ea typeface="Cambria Math" panose="02040503050406030204" pitchFamily="18" charset="0"/>
              </a:rPr>
              <a:t>formula A is called substitution instance of another formula B </a:t>
            </a:r>
            <a:r>
              <a:rPr lang="en-US" sz="2400" dirty="0" smtClean="0">
                <a:ea typeface="Cambria Math" panose="02040503050406030204" pitchFamily="18" charset="0"/>
              </a:rPr>
              <a:t>if A can be obtained from B by substituting formulas for some variables of B, with the condition that same formula is substituted each time it occurs.</a:t>
            </a:r>
          </a:p>
          <a:p>
            <a:pPr marL="400050" algn="just"/>
            <a:r>
              <a:rPr lang="en-US" sz="2400" dirty="0" smtClean="0">
                <a:ea typeface="Cambria Math" panose="02040503050406030204" pitchFamily="18" charset="0"/>
              </a:rPr>
              <a:t>Note substitutions are made for the Atomic formula and never for molecular formulas.</a:t>
            </a:r>
          </a:p>
          <a:p>
            <a:pPr marL="400050" algn="just"/>
            <a:endParaRPr lang="en-US" sz="2400" dirty="0" smtClean="0">
              <a:ea typeface="Cambria Math" panose="02040503050406030204" pitchFamily="18" charset="0"/>
            </a:endParaRPr>
          </a:p>
          <a:p>
            <a:pPr marL="57150" indent="0" algn="just">
              <a:buNone/>
            </a:pPr>
            <a:endParaRPr lang="en-US" sz="2400" dirty="0">
              <a:ea typeface="Cambria Math" panose="02040503050406030204" pitchFamily="18" charset="0"/>
            </a:endParaRPr>
          </a:p>
          <a:p>
            <a:pPr marL="57150" indent="0" algn="just">
              <a:buNone/>
            </a:pPr>
            <a:endParaRPr lang="en-US" sz="2400" dirty="0">
              <a:ea typeface="Cambria Math" panose="02040503050406030204" pitchFamily="18" charset="0"/>
            </a:endParaRPr>
          </a:p>
          <a:p>
            <a:pPr marL="400050" algn="just"/>
            <a:endParaRPr lang="en-US" sz="2400" b="0" dirty="0" smtClean="0">
              <a:ea typeface="Cambria Math" panose="02040503050406030204" pitchFamily="18" charset="0"/>
            </a:endParaRPr>
          </a:p>
          <a:p>
            <a:pPr marL="400050" algn="just"/>
            <a:endParaRPr lang="en-US" sz="2400" dirty="0">
              <a:ea typeface="Cambria Math" panose="02040503050406030204" pitchFamily="18" charset="0"/>
            </a:endParaRPr>
          </a:p>
          <a:p>
            <a:pPr marL="400050" algn="just"/>
            <a:endParaRPr lang="en-US" sz="2400" b="0" dirty="0" smtClean="0">
              <a:ea typeface="Cambria Math" panose="02040503050406030204" pitchFamily="18" charset="0"/>
            </a:endParaRPr>
          </a:p>
          <a:p>
            <a:pPr marL="400050" algn="just"/>
            <a:endParaRPr lang="en-US" sz="2400" b="0" dirty="0" smtClean="0">
              <a:ea typeface="Cambria Math" panose="02040503050406030204" pitchFamily="18" charset="0"/>
            </a:endParaRPr>
          </a:p>
          <a:p>
            <a:pPr marL="400050" algn="just"/>
            <a:endParaRPr lang="en-US" sz="2400" b="0" dirty="0" smtClean="0">
              <a:ea typeface="Cambria Math" panose="02040503050406030204" pitchFamily="18" charset="0"/>
            </a:endParaRPr>
          </a:p>
          <a:p>
            <a:pPr marL="400050" algn="just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4293366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152400" y="700881"/>
                <a:ext cx="8915400" cy="4023519"/>
              </a:xfrm>
            </p:spPr>
            <p:txBody>
              <a:bodyPr/>
              <a:lstStyle/>
              <a:p>
                <a:pPr marL="57150" indent="0">
                  <a:buNone/>
                </a:pPr>
                <a:r>
                  <a:rPr lang="en-US" sz="2400" b="1" dirty="0" smtClean="0"/>
                  <a:t>Tautologies:</a:t>
                </a:r>
              </a:p>
              <a:p>
                <a:pPr marL="400050" algn="just"/>
                <a:r>
                  <a:rPr lang="en-US" sz="2400" dirty="0" smtClean="0">
                    <a:ea typeface="Cambria Math" panose="02040503050406030204" pitchFamily="18" charset="0"/>
                  </a:rPr>
                  <a:t>The following substitution instances of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r>
                      <a:rPr lang="en-US" sz="240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V</m:t>
                    </m:r>
                    <m:r>
                      <a:rPr lang="en-US" sz="240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 </m:t>
                    </m:r>
                    <m:r>
                      <m:rPr>
                        <m:sty m:val="p"/>
                      </m:rPr>
                      <a:rPr lang="en-US" sz="2400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P</m:t>
                    </m:r>
                    <m:r>
                      <a:rPr lang="en-US" sz="2400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en-US" sz="2400" dirty="0" smtClean="0">
                    <a:ea typeface="Cambria Math" panose="02040503050406030204" pitchFamily="18" charset="0"/>
                  </a:rPr>
                  <a:t>are tautologies.</a:t>
                </a:r>
              </a:p>
              <a:p>
                <a:pPr marL="400050" algn="just"/>
                <a:endParaRPr lang="en-US" sz="2400" dirty="0" smtClean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endParaRPr lang="en-US" sz="2400" dirty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endParaRPr lang="en-US" sz="2400" dirty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dirty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endParaRPr lang="en-US" sz="2400" dirty="0" smtClean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2400" y="700881"/>
                <a:ext cx="8915400" cy="4023519"/>
              </a:xfrm>
              <a:blipFill>
                <a:blip r:embed="rId2"/>
                <a:stretch>
                  <a:fillRect l="-410" t="-12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819" y="1840120"/>
            <a:ext cx="8316981" cy="196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01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152400" y="700881"/>
                <a:ext cx="8915400" cy="2728119"/>
              </a:xfrm>
            </p:spPr>
            <p:txBody>
              <a:bodyPr/>
              <a:lstStyle/>
              <a:p>
                <a:pPr marL="57150" indent="0">
                  <a:buNone/>
                </a:pPr>
                <a:r>
                  <a:rPr lang="en-US" sz="2400" b="1" dirty="0" smtClean="0"/>
                  <a:t>Equivalence of Formulas:</a:t>
                </a:r>
              </a:p>
              <a:p>
                <a:pPr marL="57150" indent="0" algn="just">
                  <a:buNone/>
                </a:pPr>
                <a:r>
                  <a:rPr lang="en-US" sz="2400" dirty="0" smtClean="0">
                    <a:ea typeface="Cambria Math" panose="02040503050406030204" pitchFamily="18" charset="0"/>
                  </a:rPr>
                  <a:t>Let A and B are two statement formulas and let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1, 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 …, </m:t>
                    </m:r>
                    <m:r>
                      <a:rPr lang="en-US" sz="2400" i="1" dirty="0" err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𝑃𝑛</m:t>
                    </m:r>
                  </m:oMath>
                </a14:m>
                <a:r>
                  <a:rPr lang="en-US" sz="2400" dirty="0" smtClean="0">
                    <a:ea typeface="Cambria Math" panose="02040503050406030204" pitchFamily="18" charset="0"/>
                  </a:rPr>
                  <a:t> denote all variables in both A and B. Consider an assignment of truth values to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1, 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 …, </m:t>
                    </m:r>
                    <m:r>
                      <a:rPr lang="en-US" sz="2400" i="1" dirty="0" err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𝑃𝑛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 smtClean="0">
                    <a:ea typeface="Cambria Math" panose="02040503050406030204" pitchFamily="18" charset="0"/>
                  </a:rPr>
                  <a:t>. If truth value of A is equal to the truth value of B for every one of the 2</a:t>
                </a:r>
                <a:r>
                  <a:rPr lang="en-US" sz="2400" baseline="30000" dirty="0" smtClean="0">
                    <a:ea typeface="Cambria Math" panose="02040503050406030204" pitchFamily="18" charset="0"/>
                  </a:rPr>
                  <a:t>n  </a:t>
                </a:r>
                <a:r>
                  <a:rPr lang="en-US" sz="2400" dirty="0" smtClean="0">
                    <a:ea typeface="Cambria Math" panose="02040503050406030204" pitchFamily="18" charset="0"/>
                  </a:rPr>
                  <a:t> possible sets of truth values assigned to </a:t>
                </a: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1, 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2, …, </m:t>
                    </m:r>
                    <m:r>
                      <a:rPr lang="en-US" sz="2400" i="1" dirty="0" err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𝑃𝑛</m:t>
                    </m:r>
                  </m:oMath>
                </a14:m>
                <a:r>
                  <a:rPr lang="en-US" sz="2400" dirty="0">
                    <a:ea typeface="Cambria Math" panose="02040503050406030204" pitchFamily="18" charset="0"/>
                  </a:rPr>
                  <a:t> </a:t>
                </a:r>
                <a:r>
                  <a:rPr lang="en-US" sz="2400" dirty="0" smtClean="0">
                    <a:ea typeface="Cambria Math" panose="02040503050406030204" pitchFamily="18" charset="0"/>
                  </a:rPr>
                  <a:t> then A and B are said to be equivalent.</a:t>
                </a:r>
                <a:endParaRPr lang="en-US" sz="2400" baseline="30000" dirty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dirty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endParaRPr lang="en-US" sz="2400" dirty="0" smtClean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2400" y="700881"/>
                <a:ext cx="8915400" cy="2728119"/>
              </a:xfrm>
              <a:blipFill>
                <a:blip r:embed="rId2"/>
                <a:stretch>
                  <a:fillRect l="-410" t="-1786" r="-957" b="-49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/>
          <p:cNvGrpSpPr/>
          <p:nvPr/>
        </p:nvGrpSpPr>
        <p:grpSpPr>
          <a:xfrm>
            <a:off x="457200" y="3657600"/>
            <a:ext cx="5486400" cy="2971800"/>
            <a:chOff x="457200" y="3657600"/>
            <a:chExt cx="2429093" cy="73698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" y="3657600"/>
              <a:ext cx="1982363" cy="43276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7200" y="4038600"/>
              <a:ext cx="2429093" cy="3559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6744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152400" y="700881"/>
                <a:ext cx="8915400" cy="6080919"/>
              </a:xfrm>
            </p:spPr>
            <p:txBody>
              <a:bodyPr/>
              <a:lstStyle/>
              <a:p>
                <a:pPr marL="57150" indent="0">
                  <a:buNone/>
                </a:pPr>
                <a:r>
                  <a:rPr lang="en-US" sz="2400" b="1" dirty="0" smtClean="0"/>
                  <a:t>Equivalence of Formulas:</a:t>
                </a:r>
              </a:p>
              <a:p>
                <a:pPr marL="57150" indent="0" algn="just">
                  <a:buNone/>
                </a:pPr>
                <a:r>
                  <a:rPr lang="en-US" sz="2400" b="0" dirty="0" smtClean="0">
                    <a:ea typeface="Cambria Math" panose="02040503050406030204" pitchFamily="18" charset="0"/>
                  </a:rPr>
                  <a:t>Note of equivalence:</a:t>
                </a:r>
              </a:p>
              <a:p>
                <a:pPr marL="514350" indent="-457200" algn="just">
                  <a:buFont typeface="+mj-lt"/>
                  <a:buAutoNum type="arabicPeriod"/>
                </a:pPr>
                <a:r>
                  <a:rPr lang="en-US" sz="2400" dirty="0" smtClean="0">
                    <a:ea typeface="Cambria Math" panose="02040503050406030204" pitchFamily="18" charset="0"/>
                  </a:rPr>
                  <a:t>It hold symmetric and transitive property.</a:t>
                </a:r>
              </a:p>
              <a:p>
                <a:pPr marL="514350" indent="-457200" algn="just">
                  <a:buFont typeface="+mj-lt"/>
                  <a:buAutoNum type="arabicPeriod"/>
                </a:pPr>
                <a:r>
                  <a:rPr lang="en-US" sz="2400" b="0" dirty="0" smtClean="0">
                    <a:ea typeface="Cambria Math" panose="02040503050406030204" pitchFamily="18" charset="0"/>
                  </a:rPr>
                  <a:t>We can identify independent variables.</a:t>
                </a:r>
              </a:p>
              <a:p>
                <a:pPr marL="514350" indent="-457200">
                  <a:buAutoNum type="arabicPeriod" startAt="3"/>
                </a:pPr>
                <a14:m>
                  <m:oMath xmlns:m="http://schemas.openxmlformats.org/officeDocument/2006/math">
                    <m:r>
                      <a:rPr 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⟺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is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not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connective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symbol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but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it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is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meta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language</m:t>
                    </m:r>
                  </m:oMath>
                </a14:m>
                <a:r>
                  <a:rPr lang="en-US" sz="2400" b="0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symbol.</a:t>
                </a:r>
              </a:p>
              <a:p>
                <a:pPr marL="514350" indent="-457200">
                  <a:buAutoNum type="arabicPeriod" startAt="3"/>
                </a:pPr>
                <a14:m>
                  <m:oMath xmlns:m="http://schemas.openxmlformats.org/officeDocument/2006/math">
                    <m:r>
                      <a:rPr 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⇆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is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connective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symbol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called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bicondition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514350" indent="-457200">
                  <a:buAutoNum type="arabicPeriod" startAt="3"/>
                </a:pPr>
                <a:r>
                  <a:rPr lang="en-US" sz="2400" dirty="0" smtClean="0">
                    <a:ea typeface="Cambria Math" panose="02040503050406030204" pitchFamily="18" charset="0"/>
                  </a:rPr>
                  <a:t>Prove that two statement or statement formula A &amp; B are equivalent or not .</a:t>
                </a:r>
              </a:p>
              <a:p>
                <a:pPr marL="514350" indent="-457200">
                  <a:buAutoNum type="arabicPeriod" startAt="3"/>
                </a:pPr>
                <a:r>
                  <a:rPr lang="en-US" sz="2400" dirty="0" smtClean="0">
                    <a:ea typeface="Cambria Math" panose="02040503050406030204" pitchFamily="18" charset="0"/>
                  </a:rPr>
                  <a:t>We  also know whether the  statements or statement formula of A &amp; B is a tautology or not.</a:t>
                </a:r>
              </a:p>
              <a:p>
                <a:pPr marL="57150" indent="0">
                  <a:buNone/>
                </a:pPr>
                <a:endParaRPr lang="en-US" sz="2400" dirty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400050" algn="just"/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endParaRPr lang="en-US" sz="2400" b="0" dirty="0" smtClean="0">
                  <a:ea typeface="Cambria Math" panose="02040503050406030204" pitchFamily="18" charset="0"/>
                </a:endParaRPr>
              </a:p>
              <a:p>
                <a:pPr marL="57150" indent="0" algn="just">
                  <a:buNone/>
                </a:pPr>
                <a:endParaRPr lang="en-US" sz="2400" dirty="0" smtClean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2400" y="700881"/>
                <a:ext cx="8915400" cy="6080919"/>
              </a:xfrm>
              <a:blipFill>
                <a:blip r:embed="rId2"/>
                <a:stretch>
                  <a:fillRect l="-410" t="-8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46966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0809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Equivalence of Formulas:</a:t>
            </a:r>
          </a:p>
          <a:p>
            <a:pPr marL="57150" indent="0" algn="just">
              <a:buNone/>
            </a:pPr>
            <a:endParaRPr lang="en-US" sz="2400" b="0" dirty="0" smtClean="0">
              <a:ea typeface="Cambria Math" panose="02040503050406030204" pitchFamily="18" charset="0"/>
            </a:endParaRPr>
          </a:p>
          <a:p>
            <a:pPr marL="400050" algn="just"/>
            <a:endParaRPr lang="en-US" sz="2400" b="0" dirty="0" smtClean="0">
              <a:ea typeface="Cambria Math" panose="02040503050406030204" pitchFamily="18" charset="0"/>
            </a:endParaRPr>
          </a:p>
          <a:p>
            <a:pPr marL="57150" indent="0" algn="just">
              <a:buNone/>
            </a:pPr>
            <a:endParaRPr lang="en-US" sz="2400" b="0" dirty="0" smtClean="0">
              <a:ea typeface="Cambria Math" panose="02040503050406030204" pitchFamily="18" charset="0"/>
            </a:endParaRPr>
          </a:p>
          <a:p>
            <a:pPr marL="57150" indent="0" algn="just">
              <a:buNone/>
            </a:pPr>
            <a:endParaRPr lang="en-US" sz="24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295400"/>
            <a:ext cx="82296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52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080919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Equivalence of Formulas:</a:t>
            </a:r>
          </a:p>
          <a:p>
            <a:pPr marL="57150" indent="0" algn="just">
              <a:buNone/>
            </a:pPr>
            <a:endParaRPr lang="en-US" sz="2400" b="0" dirty="0" smtClean="0">
              <a:ea typeface="Cambria Math" panose="02040503050406030204" pitchFamily="18" charset="0"/>
            </a:endParaRPr>
          </a:p>
          <a:p>
            <a:pPr marL="400050" algn="just"/>
            <a:endParaRPr lang="en-US" sz="2400" b="0" dirty="0" smtClean="0">
              <a:ea typeface="Cambria Math" panose="02040503050406030204" pitchFamily="18" charset="0"/>
            </a:endParaRPr>
          </a:p>
          <a:p>
            <a:pPr marL="57150" indent="0" algn="just">
              <a:buNone/>
            </a:pPr>
            <a:endParaRPr lang="en-US" sz="2400" b="0" dirty="0" smtClean="0">
              <a:ea typeface="Cambria Math" panose="02040503050406030204" pitchFamily="18" charset="0"/>
            </a:endParaRPr>
          </a:p>
          <a:p>
            <a:pPr marL="57150" indent="0" algn="just">
              <a:buNone/>
            </a:pPr>
            <a:endParaRPr lang="en-US" sz="2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011" y="1143000"/>
            <a:ext cx="8494178" cy="5454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71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538" y="533401"/>
            <a:ext cx="8915400" cy="6291330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Equivalence of Formulas:</a:t>
            </a:r>
          </a:p>
          <a:p>
            <a:pPr marL="400050"/>
            <a:r>
              <a:rPr lang="en-US" sz="2400" dirty="0" smtClean="0"/>
              <a:t>There are two methods to check the statement formula A and B are equivalent.</a:t>
            </a:r>
          </a:p>
          <a:p>
            <a:pPr marL="800100" lvl="1"/>
            <a:r>
              <a:rPr lang="en-US" sz="2000" dirty="0" smtClean="0"/>
              <a:t>Constructing truth table.</a:t>
            </a:r>
          </a:p>
          <a:p>
            <a:pPr marL="800100" lvl="1"/>
            <a:r>
              <a:rPr lang="en-US" sz="2000" dirty="0" smtClean="0"/>
              <a:t>Replacement process</a:t>
            </a:r>
          </a:p>
          <a:p>
            <a:pPr marL="400050"/>
            <a:r>
              <a:rPr lang="en-US" sz="2400" dirty="0" smtClean="0"/>
              <a:t>In replacement process, we replace any part of  a statement which is itself a formula,  be it atomic or  molecular , by another formula.</a:t>
            </a:r>
          </a:p>
          <a:p>
            <a:pPr marL="57150" indent="0" algn="just">
              <a:buNone/>
            </a:pPr>
            <a:endParaRPr lang="en-US" sz="2400" dirty="0" smtClean="0">
              <a:ea typeface="Cambria Math" panose="02040503050406030204" pitchFamily="18" charset="0"/>
            </a:endParaRPr>
          </a:p>
          <a:p>
            <a:pPr marL="400050" algn="just"/>
            <a:endParaRPr lang="en-US" sz="2400" b="0" dirty="0" smtClean="0">
              <a:ea typeface="Cambria Math" panose="02040503050406030204" pitchFamily="18" charset="0"/>
            </a:endParaRPr>
          </a:p>
          <a:p>
            <a:pPr marL="57150" indent="0" algn="just">
              <a:buNone/>
            </a:pPr>
            <a:endParaRPr lang="en-US" sz="2400" b="0" dirty="0" smtClean="0">
              <a:ea typeface="Cambria Math" panose="02040503050406030204" pitchFamily="18" charset="0"/>
            </a:endParaRPr>
          </a:p>
          <a:p>
            <a:pPr marL="57150" indent="0" algn="just">
              <a:buNone/>
            </a:pPr>
            <a:endParaRPr lang="en-US" sz="24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3469814"/>
            <a:ext cx="7185338" cy="338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622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dirty="0"/>
              <a:t>This course will introduce and illustrate in the elementary discrete mathematics for </a:t>
            </a:r>
            <a:r>
              <a:rPr lang="en-US" dirty="0" smtClean="0"/>
              <a:t>computer science </a:t>
            </a:r>
            <a:r>
              <a:rPr lang="en-US" dirty="0"/>
              <a:t>and engineering students</a:t>
            </a:r>
            <a:r>
              <a:rPr lang="en-US" dirty="0" smtClean="0"/>
              <a:t>. 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dirty="0" smtClean="0"/>
              <a:t>To </a:t>
            </a:r>
            <a:r>
              <a:rPr lang="en-US" dirty="0"/>
              <a:t>equip the students with standard concepts like formal logic notation, methods </a:t>
            </a:r>
            <a:r>
              <a:rPr lang="en-US" dirty="0" smtClean="0"/>
              <a:t>of proof</a:t>
            </a:r>
            <a:r>
              <a:rPr lang="en-US" dirty="0"/>
              <a:t>, induction, sets, relations, graph theory, permutations and combinations, </a:t>
            </a:r>
            <a:r>
              <a:rPr lang="en-US" dirty="0" smtClean="0"/>
              <a:t>counting principles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2694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22538" y="533401"/>
                <a:ext cx="8915400" cy="6291330"/>
              </a:xfrm>
            </p:spPr>
            <p:txBody>
              <a:bodyPr/>
              <a:lstStyle/>
              <a:p>
                <a:pPr marL="57150" indent="0">
                  <a:buNone/>
                </a:pPr>
                <a:r>
                  <a:rPr lang="en-US" sz="2400" b="1" dirty="0" smtClean="0"/>
                  <a:t>Duality Law:</a:t>
                </a:r>
              </a:p>
              <a:p>
                <a:pPr marL="57150" indent="0" algn="just">
                  <a:buNone/>
                </a:pPr>
                <a:r>
                  <a:rPr lang="en-US" sz="2400" dirty="0" smtClean="0"/>
                  <a:t>	We can represent any other connective like implication, bi-implication, nor, </a:t>
                </a:r>
                <a:r>
                  <a:rPr lang="en-US" sz="2400" dirty="0" err="1" smtClean="0"/>
                  <a:t>nand</a:t>
                </a:r>
                <a:r>
                  <a:rPr lang="en-US" sz="2400" dirty="0" smtClean="0"/>
                  <a:t>, </a:t>
                </a:r>
                <a:r>
                  <a:rPr lang="en-US" sz="2400" dirty="0" err="1" smtClean="0"/>
                  <a:t>xor</a:t>
                </a:r>
                <a:r>
                  <a:rPr lang="en-US" sz="2400" dirty="0" smtClean="0"/>
                  <a:t> etc</a:t>
                </a:r>
                <a:r>
                  <a:rPr lang="en-US" sz="2400" b="1" dirty="0" smtClean="0"/>
                  <a:t>. using the connectives and, or  and Not .  </a:t>
                </a:r>
              </a:p>
              <a:p>
                <a:pPr marL="400050" algn="just"/>
                <a:r>
                  <a:rPr lang="en-US" sz="2400" dirty="0" smtClean="0"/>
                  <a:t>Two formulas A and A* , are said to be duals to each other , if one can be obtained from the other by replacing 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∨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𝑎𝑛𝑑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∨ 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∧. </m:t>
                    </m:r>
                  </m:oMath>
                </a14:m>
                <a:r>
                  <a:rPr lang="en-US" sz="2400" dirty="0" smtClean="0"/>
                  <a:t> These connectives </a:t>
                </a: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∧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𝑎𝑛𝑑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∨ </m:t>
                    </m:r>
                  </m:oMath>
                </a14:m>
                <a:r>
                  <a:rPr lang="en-US" sz="2400" dirty="0" smtClean="0"/>
                  <a:t> </a:t>
                </a:r>
                <a:r>
                  <a:rPr lang="en-US" sz="2400" b="1" dirty="0" smtClean="0"/>
                  <a:t>are also called duals of each other.</a:t>
                </a:r>
              </a:p>
              <a:p>
                <a:pPr marL="400050" algn="just"/>
                <a:r>
                  <a:rPr lang="en-US" sz="2400" dirty="0"/>
                  <a:t> </a:t>
                </a:r>
                <a:r>
                  <a:rPr lang="en-US" sz="2400" dirty="0" smtClean="0"/>
                  <a:t>if the formula A contains the special variables T or F, then A*, its dual is obtained by replacing </a:t>
                </a:r>
                <a:r>
                  <a:rPr lang="en-US" sz="2400" b="1" dirty="0" smtClean="0"/>
                  <a:t>T</a:t>
                </a:r>
                <a:r>
                  <a:rPr lang="en-US" sz="2400" dirty="0" smtClean="0"/>
                  <a:t> by </a:t>
                </a:r>
                <a:r>
                  <a:rPr lang="en-US" sz="2400" b="1" dirty="0" smtClean="0"/>
                  <a:t>F</a:t>
                </a:r>
                <a:r>
                  <a:rPr lang="en-US" sz="2400" dirty="0" smtClean="0"/>
                  <a:t>  and </a:t>
                </a:r>
                <a:r>
                  <a:rPr lang="en-US" sz="2400" b="1" dirty="0" smtClean="0"/>
                  <a:t>F </a:t>
                </a:r>
                <a:r>
                  <a:rPr lang="en-US" sz="2400" dirty="0" smtClean="0"/>
                  <a:t>by </a:t>
                </a:r>
                <a:r>
                  <a:rPr lang="en-US" sz="2400" b="1" dirty="0" smtClean="0"/>
                  <a:t>T.</a:t>
                </a:r>
              </a:p>
              <a:p>
                <a:pPr marL="400050" algn="just"/>
                <a:endParaRPr lang="en-US" sz="2400" b="1" dirty="0" smtClean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538" y="533401"/>
                <a:ext cx="8915400" cy="6291330"/>
              </a:xfrm>
              <a:blipFill>
                <a:blip r:embed="rId2"/>
                <a:stretch>
                  <a:fillRect l="-479" t="-775" r="-1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769" y="4539803"/>
            <a:ext cx="8839200" cy="2298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865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538" y="533401"/>
            <a:ext cx="8915400" cy="6291330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Duality Law:</a:t>
            </a:r>
          </a:p>
          <a:p>
            <a:pPr marL="57150" indent="0" algn="just">
              <a:buNone/>
            </a:pPr>
            <a:r>
              <a:rPr lang="en-US" sz="2400" dirty="0" smtClean="0"/>
              <a:t>	</a:t>
            </a:r>
            <a:endParaRPr lang="en-US" sz="240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914400"/>
            <a:ext cx="8785538" cy="38395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50" y="4722875"/>
            <a:ext cx="8814987" cy="2070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9839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22538" y="533401"/>
                <a:ext cx="8915400" cy="6291330"/>
              </a:xfrm>
            </p:spPr>
            <p:txBody>
              <a:bodyPr/>
              <a:lstStyle/>
              <a:p>
                <a:pPr marL="57150" indent="0">
                  <a:buNone/>
                </a:pPr>
                <a:r>
                  <a:rPr lang="en-US" sz="2400" b="1" dirty="0" smtClean="0"/>
                  <a:t>Duality Law:</a:t>
                </a:r>
              </a:p>
              <a:p>
                <a:pPr marL="400050"/>
                <a:r>
                  <a:rPr lang="en-US" sz="2400" dirty="0" smtClean="0"/>
                  <a:t>We can also state that if any two formulas are equivalent, then their duals are equivalent to each other. In other words,  if  A </a:t>
                </a:r>
                <a14:m>
                  <m:oMath xmlns:m="http://schemas.openxmlformats.org/officeDocument/2006/math">
                    <m:r>
                      <a:rPr 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⟺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,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then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</m:oMath>
                </a14:m>
                <a:r>
                  <a:rPr lang="en-US" sz="2400" dirty="0" smtClean="0"/>
                  <a:t>A* </a:t>
                </a:r>
                <a14:m>
                  <m:oMath xmlns:m="http://schemas.openxmlformats.org/officeDocument/2006/math"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⟺</m:t>
                    </m:r>
                  </m:oMath>
                </a14:m>
                <a:r>
                  <a:rPr lang="en-US" sz="2400" dirty="0" smtClean="0"/>
                  <a:t> B*</a:t>
                </a:r>
              </a:p>
              <a:p>
                <a:pPr marL="57150" indent="0" algn="just">
                  <a:buNone/>
                </a:pPr>
                <a:r>
                  <a:rPr lang="en-US" sz="2400" dirty="0" smtClean="0"/>
                  <a:t>	</a:t>
                </a: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538" y="533401"/>
                <a:ext cx="8915400" cy="6291330"/>
              </a:xfrm>
              <a:blipFill>
                <a:blip r:embed="rId2"/>
                <a:stretch>
                  <a:fillRect l="-479" t="-7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55" y="2094400"/>
            <a:ext cx="8979048" cy="16608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69" y="3617464"/>
            <a:ext cx="8785538" cy="3345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642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22538" y="533401"/>
                <a:ext cx="8915400" cy="6291330"/>
              </a:xfrm>
            </p:spPr>
            <p:txBody>
              <a:bodyPr/>
              <a:lstStyle/>
              <a:p>
                <a:pPr marL="57150" indent="0">
                  <a:buNone/>
                </a:pPr>
                <a:r>
                  <a:rPr lang="en-US" sz="2400" b="1" dirty="0" smtClean="0"/>
                  <a:t>Tautology Implication:</a:t>
                </a:r>
              </a:p>
              <a:p>
                <a:pPr marL="400050" algn="just"/>
                <a:r>
                  <a:rPr lang="en-US" sz="2400" dirty="0" smtClean="0"/>
                  <a:t>A statement A is said to tautology imply A statement B if and only if  A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en-US" sz="2400" dirty="0" smtClean="0"/>
                  <a:t> is a tautology. We shall denote this  idea by  A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which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is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read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as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"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implies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“</m:t>
                    </m:r>
                  </m:oMath>
                </a14:m>
                <a:r>
                  <a:rPr lang="en-US" sz="2400" dirty="0" smtClean="0"/>
                  <a:t>.</a:t>
                </a:r>
              </a:p>
              <a:p>
                <a:pPr marL="400050" algn="just"/>
                <a:r>
                  <a:rPr lang="en-US" sz="2400" dirty="0" smtClean="0"/>
                  <a:t>From implication  we get the following properties:</a:t>
                </a:r>
              </a:p>
              <a:p>
                <a:pPr marL="800100" lvl="1" algn="just"/>
                <a:r>
                  <a:rPr lang="en-US" dirty="0"/>
                  <a:t>A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en-US" dirty="0" smtClean="0"/>
                  <a:t>  converse B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endParaRPr lang="en-US" b="0" dirty="0" smtClean="0">
                  <a:ea typeface="Cambria Math" panose="02040503050406030204" pitchFamily="18" charset="0"/>
                </a:endParaRPr>
              </a:p>
              <a:p>
                <a:pPr marL="800100" lvl="1" algn="just"/>
                <a:r>
                  <a:rPr lang="en-US" dirty="0"/>
                  <a:t>A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en-US" dirty="0"/>
                  <a:t>  </a:t>
                </a:r>
                <a:r>
                  <a:rPr lang="en-US" dirty="0" smtClean="0"/>
                  <a:t>inverse 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→ ¬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</m:oMath>
                </a14:m>
                <a:endParaRPr lang="en-US" b="0" dirty="0" smtClean="0">
                  <a:ea typeface="Cambria Math" panose="02040503050406030204" pitchFamily="18" charset="0"/>
                </a:endParaRPr>
              </a:p>
              <a:p>
                <a:pPr marL="800100" lvl="1" algn="just"/>
                <a:r>
                  <a:rPr lang="en-US" dirty="0"/>
                  <a:t>A </a:t>
                </a:r>
                <a14:m>
                  <m:oMath xmlns:m="http://schemas.openxmlformats.org/officeDocument/2006/math">
                    <m: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en-US" dirty="0"/>
                  <a:t>   </a:t>
                </a:r>
                <a:r>
                  <a:rPr lang="en-US" dirty="0" smtClean="0"/>
                  <a:t>contrapositive 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𝐵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→ ¬ 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538" y="533401"/>
                <a:ext cx="8915400" cy="6291330"/>
              </a:xfrm>
              <a:blipFill>
                <a:blip r:embed="rId2"/>
                <a:stretch>
                  <a:fillRect l="-479" t="-775" r="-1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0861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22538" y="533401"/>
                <a:ext cx="8915400" cy="6291330"/>
              </a:xfrm>
            </p:spPr>
            <p:txBody>
              <a:bodyPr/>
              <a:lstStyle/>
              <a:p>
                <a:pPr marL="57150" indent="0">
                  <a:buNone/>
                </a:pPr>
                <a:r>
                  <a:rPr lang="en-US" sz="2400" b="1" dirty="0" smtClean="0"/>
                  <a:t>Tautology Implication:</a:t>
                </a:r>
              </a:p>
              <a:p>
                <a:pPr marL="400050" algn="just"/>
                <a:r>
                  <a:rPr lang="en-US" sz="2400" dirty="0" smtClean="0"/>
                  <a:t>A statement A is said to tautology imply A statement B if and only if  A 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en-US" sz="2400" dirty="0" smtClean="0"/>
                  <a:t> is a tautology. We shall denote this  idea by  A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</m:oMath>
                </a14:m>
                <a:r>
                  <a:rPr lang="en-US" sz="2400" dirty="0" smtClean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which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is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read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as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"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implies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</m:t>
                    </m:r>
                    <m:r>
                      <a:rPr lang="en-US" sz="2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“</m:t>
                    </m:r>
                  </m:oMath>
                </a14:m>
                <a:r>
                  <a:rPr lang="en-US" sz="2400" dirty="0" smtClean="0"/>
                  <a:t>.</a:t>
                </a:r>
              </a:p>
              <a:p>
                <a:pPr marL="400050" algn="just"/>
                <a:endParaRPr lang="en-US" sz="2400" dirty="0" smtClean="0"/>
              </a:p>
            </p:txBody>
          </p:sp>
        </mc:Choice>
        <mc:Fallback xmlns=""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538" y="533401"/>
                <a:ext cx="8915400" cy="6291330"/>
              </a:xfrm>
              <a:blipFill>
                <a:blip r:embed="rId2"/>
                <a:stretch>
                  <a:fillRect l="-479" t="-775" r="-1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185440"/>
            <a:ext cx="8534400" cy="459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22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538" y="533401"/>
            <a:ext cx="8915400" cy="6291330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Tautology Implication:</a:t>
            </a:r>
          </a:p>
          <a:p>
            <a:pPr marL="400050" algn="just"/>
            <a:r>
              <a:rPr lang="en-US" sz="2400" dirty="0" smtClean="0"/>
              <a:t>How to identify whether a given statement formula is a tautology implication.</a:t>
            </a:r>
          </a:p>
          <a:p>
            <a:pPr marL="800100" lvl="1" algn="just"/>
            <a:r>
              <a:rPr lang="en-US" sz="2000" dirty="0" smtClean="0"/>
              <a:t>Construction the truth table.</a:t>
            </a:r>
          </a:p>
          <a:p>
            <a:pPr marL="800100" lvl="1" algn="just"/>
            <a:r>
              <a:rPr lang="en-US" sz="2000" dirty="0" smtClean="0"/>
              <a:t>Assuming Antecedent is   true and proving consequent is true.</a:t>
            </a:r>
          </a:p>
          <a:p>
            <a:pPr marL="800100" lvl="1" algn="just"/>
            <a:r>
              <a:rPr lang="en-US" sz="2000" dirty="0" smtClean="0"/>
              <a:t>Assuming Consequent  is False  and Proving  Antecedent is False.</a:t>
            </a:r>
          </a:p>
          <a:p>
            <a:pPr marL="800100" lvl="1" algn="just"/>
            <a:r>
              <a:rPr lang="en-US" sz="2000" dirty="0" smtClean="0"/>
              <a:t>Refer Formulas  9, 10, 11, &amp; 12.</a:t>
            </a:r>
          </a:p>
          <a:p>
            <a:pPr marL="400050" algn="just"/>
            <a:r>
              <a:rPr lang="en-US" sz="2400" dirty="0" smtClean="0"/>
              <a:t>Important facts about implication and equivalence.</a:t>
            </a:r>
          </a:p>
          <a:p>
            <a:pPr marL="514350" indent="-457200" algn="just">
              <a:buFont typeface="+mj-lt"/>
              <a:buAutoNum type="arabicPeriod"/>
            </a:pPr>
            <a:r>
              <a:rPr lang="en-US" sz="2400" dirty="0" smtClean="0"/>
              <a:t>If a formula is equivalent to a tautology,  then it must be a tautology.</a:t>
            </a:r>
          </a:p>
          <a:p>
            <a:pPr marL="514350" indent="-457200" algn="just">
              <a:buFont typeface="+mj-lt"/>
              <a:buAutoNum type="arabicPeriod"/>
            </a:pPr>
            <a:r>
              <a:rPr lang="en-US" sz="2400" dirty="0" smtClean="0"/>
              <a:t>If a formula is implied by tautology then it is a tautology.</a:t>
            </a:r>
          </a:p>
        </p:txBody>
      </p:sp>
    </p:spTree>
    <p:extLst>
      <p:ext uri="{BB962C8B-B14F-4D97-AF65-F5344CB8AC3E}">
        <p14:creationId xmlns:p14="http://schemas.microsoft.com/office/powerpoint/2010/main" val="203130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538" y="533401"/>
            <a:ext cx="8915400" cy="6291330"/>
          </a:xfrm>
        </p:spPr>
        <p:txBody>
          <a:bodyPr/>
          <a:lstStyle/>
          <a:p>
            <a:pPr marL="57150" indent="0">
              <a:buNone/>
            </a:pPr>
            <a:r>
              <a:rPr lang="en-US" sz="2400" b="1" dirty="0" smtClean="0"/>
              <a:t>Tautology Implication:</a:t>
            </a:r>
          </a:p>
          <a:p>
            <a:pPr marL="57150" indent="0">
              <a:buNone/>
            </a:pPr>
            <a:endParaRPr lang="en-US" sz="2400" b="1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066800"/>
            <a:ext cx="8915400" cy="563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18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685800"/>
            <a:ext cx="8915400" cy="58523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</a:t>
            </a:r>
          </a:p>
          <a:p>
            <a:pPr algn="just"/>
            <a:r>
              <a:rPr lang="en-US" dirty="0" smtClean="0"/>
              <a:t>The problem of determining, in a finite number of steps, whether a given statement formula is a tautology or a contradiction or at least satisfiable is  known as a </a:t>
            </a:r>
            <a:r>
              <a:rPr lang="en-US" b="1" dirty="0" smtClean="0"/>
              <a:t>decision problem</a:t>
            </a:r>
            <a:r>
              <a:rPr lang="en-US" dirty="0" smtClean="0"/>
              <a:t>.</a:t>
            </a:r>
          </a:p>
          <a:p>
            <a:pPr algn="just"/>
            <a:r>
              <a:rPr lang="en-US" dirty="0" smtClean="0"/>
              <a:t>Construction a truth table for statement calculus is easy when compare to predicate calculus.</a:t>
            </a:r>
          </a:p>
          <a:p>
            <a:pPr algn="just"/>
            <a:r>
              <a:rPr lang="en-US" dirty="0" smtClean="0"/>
              <a:t>This is not possible with aid of a computer, so another method known as </a:t>
            </a:r>
            <a:r>
              <a:rPr lang="en-US" b="1" dirty="0" smtClean="0"/>
              <a:t>reduction to normal forms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38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(Terminology</a:t>
            </a:r>
            <a:r>
              <a:rPr lang="en-US" b="1" dirty="0"/>
              <a:t>)</a:t>
            </a:r>
            <a:r>
              <a:rPr lang="en-US" b="1" dirty="0" smtClean="0"/>
              <a:t> </a:t>
            </a:r>
          </a:p>
          <a:p>
            <a:pPr algn="just"/>
            <a:r>
              <a:rPr lang="en-US" dirty="0" smtClean="0"/>
              <a:t>Let Assume the word “product” in place of Conjunction and “Sum” in place of disjunctive.</a:t>
            </a:r>
          </a:p>
          <a:p>
            <a:pPr algn="just"/>
            <a:r>
              <a:rPr lang="en-US" dirty="0" smtClean="0"/>
              <a:t>A product of variables and their negations in a formula is called </a:t>
            </a:r>
            <a:r>
              <a:rPr lang="en-US" b="1" dirty="0" smtClean="0"/>
              <a:t>elementary product.</a:t>
            </a:r>
          </a:p>
          <a:p>
            <a:pPr algn="just"/>
            <a:r>
              <a:rPr lang="en-US" dirty="0" smtClean="0"/>
              <a:t>A sum of variables and their negations in a formula is called </a:t>
            </a:r>
            <a:r>
              <a:rPr lang="en-US" b="1" dirty="0" smtClean="0"/>
              <a:t>elementary sum. </a:t>
            </a:r>
          </a:p>
          <a:p>
            <a:pPr algn="just"/>
            <a:r>
              <a:rPr lang="en-US" dirty="0" smtClean="0"/>
              <a:t>Any part of the elementary sum or product which is itself an elementary sum or product is called a </a:t>
            </a:r>
            <a:r>
              <a:rPr lang="en-US" b="1" dirty="0" smtClean="0"/>
              <a:t>factor of the original elementary sum or product.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1258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(Terminology</a:t>
            </a:r>
            <a:r>
              <a:rPr lang="en-US" b="1" dirty="0"/>
              <a:t>)</a:t>
            </a:r>
            <a:r>
              <a:rPr lang="en-US" b="1" dirty="0" smtClean="0"/>
              <a:t> </a:t>
            </a:r>
          </a:p>
          <a:p>
            <a:pPr algn="just"/>
            <a:r>
              <a:rPr lang="en-US" dirty="0" smtClean="0"/>
              <a:t>Basic Facts about elementary sums and products.</a:t>
            </a:r>
          </a:p>
          <a:p>
            <a:pPr algn="just"/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420471"/>
            <a:ext cx="8915400" cy="4056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426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209800"/>
            <a:ext cx="7772400" cy="1470025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latin typeface="Cambria" pitchFamily="18" charset="0"/>
              </a:rPr>
              <a:t>Course </a:t>
            </a:r>
            <a:r>
              <a:rPr lang="en-US" dirty="0" smtClean="0">
                <a:latin typeface="Cambria" pitchFamily="18" charset="0"/>
              </a:rPr>
              <a:t>Outcomes</a:t>
            </a:r>
            <a:endParaRPr lang="en-US" dirty="0">
              <a:latin typeface="Cambria" pitchFamily="18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4800600"/>
            <a:ext cx="7620000" cy="1752600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US" sz="2400" b="1" i="1" kern="0" dirty="0" err="1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Narasimhulu</a:t>
            </a:r>
            <a:r>
              <a:rPr lang="en-US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 M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sz="2400" b="1" i="1" kern="0" baseline="-25000" dirty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. 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Tech.</a:t>
            </a: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Assistant Professor</a:t>
            </a:r>
            <a:endParaRPr lang="en-IN" sz="2400" b="1" i="1" kern="0" dirty="0">
              <a:solidFill>
                <a:srgbClr val="006633"/>
              </a:solidFill>
              <a:latin typeface="Cambria" pitchFamily="18" charset="0"/>
              <a:ea typeface="Verdana" pitchFamily="34" charset="0"/>
              <a:cs typeface="Verdana" pitchFamily="34" charset="0"/>
            </a:endParaRP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Department of Computer Science &amp; Engineering</a:t>
            </a:r>
          </a:p>
          <a:p>
            <a:pPr algn="r"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latin typeface="Cambria" pitchFamily="18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159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(Disjunctive Normal Form)</a:t>
            </a:r>
          </a:p>
          <a:p>
            <a:pPr algn="just"/>
            <a:r>
              <a:rPr lang="en-US" dirty="0" smtClean="0"/>
              <a:t>A formula which is equivalent to a given formula and which consists a sum of  elementary products is called a </a:t>
            </a:r>
            <a:r>
              <a:rPr lang="en-US" b="1" dirty="0" smtClean="0"/>
              <a:t>disjunctive normal form.</a:t>
            </a:r>
          </a:p>
          <a:p>
            <a:pPr algn="just"/>
            <a:endParaRPr lang="en-US" b="1" dirty="0" smtClean="0"/>
          </a:p>
          <a:p>
            <a:pPr algn="just"/>
            <a:endParaRPr lang="en-US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847" y="2971800"/>
            <a:ext cx="8626288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198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533400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(Conjunctive  Normal Form)</a:t>
            </a:r>
          </a:p>
          <a:p>
            <a:pPr algn="just"/>
            <a:r>
              <a:rPr lang="en-US" dirty="0" smtClean="0"/>
              <a:t>A formula which is equivalent to a given formula and which consists of a product of elementary sums is called a </a:t>
            </a:r>
            <a:r>
              <a:rPr lang="en-US" b="1" dirty="0" smtClean="0"/>
              <a:t>conjunctive normal form </a:t>
            </a:r>
            <a:r>
              <a:rPr lang="en-US" dirty="0" smtClean="0"/>
              <a:t>of a given formula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pPr algn="r"/>
            <a:endParaRPr lang="en-US" b="1" dirty="0" smtClean="0"/>
          </a:p>
          <a:p>
            <a:pPr marL="0" indent="0" algn="just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8990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533400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(Conjunctive  Normal Form)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pPr marL="0" indent="0" algn="just">
              <a:buNone/>
            </a:pPr>
            <a:endParaRPr lang="en-US" b="1" dirty="0"/>
          </a:p>
        </p:txBody>
      </p:sp>
      <p:grpSp>
        <p:nvGrpSpPr>
          <p:cNvPr id="6" name="Group 5"/>
          <p:cNvGrpSpPr/>
          <p:nvPr/>
        </p:nvGrpSpPr>
        <p:grpSpPr>
          <a:xfrm>
            <a:off x="209549" y="1219199"/>
            <a:ext cx="8877301" cy="5471319"/>
            <a:chOff x="209549" y="1081171"/>
            <a:chExt cx="8877301" cy="5609347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9549" y="1081171"/>
              <a:ext cx="8877301" cy="78572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9636" y="1866899"/>
              <a:ext cx="8724190" cy="48236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3466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533400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(Conjunctive  Normal Form)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pPr marL="0" indent="0" algn="just">
              <a:buNone/>
            </a:pPr>
            <a:endParaRPr lang="en-US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9" y="1219200"/>
            <a:ext cx="8801101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871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(Principle Disjunctive  Normal Form)</a:t>
            </a:r>
          </a:p>
          <a:p>
            <a:pPr algn="just"/>
            <a:r>
              <a:rPr lang="en-US" dirty="0" smtClean="0"/>
              <a:t>Let P and Q be two statement variables. Let us construct all possible formulas which consists of conjunctions of  P or its negations and conjunctions of Q or its negations.</a:t>
            </a:r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These formulas are called minterms or Boolean Conjunctions of P and Q.</a:t>
            </a:r>
          </a:p>
          <a:p>
            <a:pPr marL="0" indent="0" algn="just">
              <a:buNone/>
            </a:pPr>
            <a:endParaRPr lang="en-US" dirty="0" smtClean="0"/>
          </a:p>
          <a:p>
            <a:pPr algn="just"/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962400"/>
            <a:ext cx="7933383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86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533400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(Principle Disjunctive  Normal Form)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pPr algn="just"/>
            <a:r>
              <a:rPr lang="en-US" sz="2800" dirty="0" smtClean="0"/>
              <a:t>From a given formula, an equivalent formula consisting of disjunctions of minterms only is known as its </a:t>
            </a:r>
            <a:r>
              <a:rPr lang="en-US" sz="2800" b="1" dirty="0" smtClean="0"/>
              <a:t>principle disjunctive normal form. </a:t>
            </a:r>
            <a:r>
              <a:rPr lang="en-US" sz="2800" dirty="0" smtClean="0"/>
              <a:t>It is also called </a:t>
            </a:r>
            <a:r>
              <a:rPr lang="en-US" sz="2800" b="1" dirty="0" smtClean="0"/>
              <a:t>sum-of-products canonical form</a:t>
            </a:r>
          </a:p>
          <a:p>
            <a:pPr algn="just"/>
            <a:r>
              <a:rPr lang="en-US" sz="2800" dirty="0" smtClean="0"/>
              <a:t>To obtain Unique normal form</a:t>
            </a:r>
          </a:p>
          <a:p>
            <a:pPr marL="0" indent="0" algn="just">
              <a:buNone/>
            </a:pPr>
            <a:endParaRPr lang="en-US" sz="2800" dirty="0" smtClean="0"/>
          </a:p>
          <a:p>
            <a:pPr algn="just"/>
            <a:endParaRPr lang="en-US" sz="28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905001"/>
            <a:ext cx="80772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850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533400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(Principle Disjunctive  Normal Form)</a:t>
            </a:r>
          </a:p>
          <a:p>
            <a:endParaRPr lang="en-US" b="1" dirty="0"/>
          </a:p>
          <a:p>
            <a:endParaRPr lang="en-US" b="1" dirty="0" smtClean="0"/>
          </a:p>
          <a:p>
            <a:endParaRPr lang="en-US" b="1" dirty="0"/>
          </a:p>
          <a:p>
            <a:endParaRPr lang="en-US" b="1" dirty="0" smtClean="0"/>
          </a:p>
          <a:p>
            <a:pPr marL="0" indent="0" algn="just">
              <a:buNone/>
            </a:pPr>
            <a:endParaRPr lang="en-US" b="1" dirty="0"/>
          </a:p>
        </p:txBody>
      </p:sp>
      <p:grpSp>
        <p:nvGrpSpPr>
          <p:cNvPr id="7" name="Group 6"/>
          <p:cNvGrpSpPr/>
          <p:nvPr/>
        </p:nvGrpSpPr>
        <p:grpSpPr>
          <a:xfrm>
            <a:off x="304800" y="1828800"/>
            <a:ext cx="8382000" cy="4694423"/>
            <a:chOff x="685800" y="1706377"/>
            <a:chExt cx="7538565" cy="4538711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5800" y="1706377"/>
              <a:ext cx="7538565" cy="190558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3669412"/>
              <a:ext cx="7008073" cy="25756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694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533400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</a:t>
            </a:r>
            <a:r>
              <a:rPr lang="en-US" sz="2400" b="1" dirty="0" smtClean="0"/>
              <a:t>(Principle Disjunctive  Normal Form)</a:t>
            </a:r>
          </a:p>
          <a:p>
            <a:endParaRPr lang="en-US" sz="2400" b="1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" y="1143000"/>
            <a:ext cx="8820150" cy="567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12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533400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</a:t>
            </a:r>
            <a:r>
              <a:rPr lang="en-US" sz="2400" b="1" dirty="0" smtClean="0"/>
              <a:t>(Principle Disjunctive  Normal Form)</a:t>
            </a:r>
          </a:p>
          <a:p>
            <a:endParaRPr lang="en-US" sz="2400" b="1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066800"/>
            <a:ext cx="8877300" cy="562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883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533400"/>
            <a:ext cx="8915400" cy="61571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</a:t>
            </a:r>
            <a:r>
              <a:rPr lang="en-US" sz="2400" b="1" dirty="0" smtClean="0"/>
              <a:t>(Principle Disjunctive  Normal Form)</a:t>
            </a:r>
          </a:p>
          <a:p>
            <a:endParaRPr lang="en-US" sz="2400" b="1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223682"/>
            <a:ext cx="8877300" cy="563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549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Outcomes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457200" indent="-457200" algn="just">
              <a:buFont typeface="+mj-lt"/>
              <a:buAutoNum type="arabicPeriod"/>
            </a:pPr>
            <a:r>
              <a:rPr lang="en-US" sz="2800" dirty="0"/>
              <a:t>Illustrate discrete mathematic components like statements, logic, sets, structures, numbers and combinatorics</a:t>
            </a:r>
            <a:r>
              <a:rPr lang="en-US" sz="2800" dirty="0" smtClean="0"/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800" dirty="0"/>
              <a:t>Evaluate and simplify propositional and predicate calculus using inference theory</a:t>
            </a:r>
            <a:r>
              <a:rPr lang="en-US" sz="2800" dirty="0" smtClean="0"/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800" dirty="0"/>
              <a:t>Perform the operations on Sets, Relations and functions and their properties</a:t>
            </a:r>
            <a:r>
              <a:rPr lang="en-US" sz="2800" dirty="0" smtClean="0"/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800" dirty="0"/>
              <a:t>Identify algebraic systems and use general properties on number theory</a:t>
            </a:r>
            <a:r>
              <a:rPr lang="en-US" sz="2800" dirty="0" smtClean="0"/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800" dirty="0"/>
              <a:t>Use combinatorics solving the counting problems</a:t>
            </a:r>
            <a:r>
              <a:rPr lang="en-US" sz="2800" dirty="0" smtClean="0"/>
              <a:t>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800" dirty="0"/>
              <a:t>Use graph algorithms for representing, identifying, generating and evaluating the Graphs.</a:t>
            </a:r>
          </a:p>
        </p:txBody>
      </p:sp>
    </p:spTree>
    <p:extLst>
      <p:ext uri="{BB962C8B-B14F-4D97-AF65-F5344CB8AC3E}">
        <p14:creationId xmlns:p14="http://schemas.microsoft.com/office/powerpoint/2010/main" val="213988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</a:t>
            </a:r>
            <a:r>
              <a:rPr lang="en-US" sz="2400" b="1" dirty="0" smtClean="0"/>
              <a:t>(Principle Conjunctive  Normal Form)</a:t>
            </a:r>
          </a:p>
          <a:p>
            <a:pPr algn="just"/>
            <a:r>
              <a:rPr lang="en-US" sz="2400" dirty="0" smtClean="0"/>
              <a:t>For a given Formula, an equivalent formula consisting of conjunctions of </a:t>
            </a:r>
            <a:r>
              <a:rPr lang="en-US" sz="2400" dirty="0" err="1" smtClean="0"/>
              <a:t>maxterms</a:t>
            </a:r>
            <a:r>
              <a:rPr lang="en-US" sz="2400" dirty="0" smtClean="0"/>
              <a:t> only is known as its principle Conjunctive form. This normal form is also called product-of-sums canonical form.</a:t>
            </a:r>
          </a:p>
          <a:p>
            <a:pPr algn="just"/>
            <a:r>
              <a:rPr lang="en-US" sz="2400" dirty="0" smtClean="0"/>
              <a:t>For a given number of variables, the </a:t>
            </a:r>
            <a:r>
              <a:rPr lang="en-US" sz="2400" dirty="0" err="1" smtClean="0"/>
              <a:t>maxterms</a:t>
            </a:r>
            <a:r>
              <a:rPr lang="en-US" sz="2400" dirty="0" smtClean="0"/>
              <a:t> consists of disjunction in which each variable or its negation, but not both, appears only once.</a:t>
            </a:r>
          </a:p>
          <a:p>
            <a:pPr algn="just"/>
            <a:r>
              <a:rPr lang="en-US" sz="2400" dirty="0" smtClean="0"/>
              <a:t>Thus </a:t>
            </a:r>
            <a:r>
              <a:rPr lang="en-US" sz="2400" dirty="0" err="1" smtClean="0"/>
              <a:t>maxterms</a:t>
            </a:r>
            <a:r>
              <a:rPr lang="en-US" sz="2400" dirty="0" smtClean="0"/>
              <a:t> are the duals of </a:t>
            </a:r>
            <a:r>
              <a:rPr lang="en-US" sz="2400" dirty="0" err="1" smtClean="0"/>
              <a:t>minterms</a:t>
            </a:r>
            <a:r>
              <a:rPr lang="en-US" sz="2400" dirty="0" smtClean="0"/>
              <a:t>.</a:t>
            </a:r>
          </a:p>
          <a:p>
            <a:pPr algn="just"/>
            <a:endParaRPr lang="en-US" sz="2400" dirty="0" smtClean="0"/>
          </a:p>
          <a:p>
            <a:pPr algn="just"/>
            <a:endParaRPr lang="en-US" sz="2400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37557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</a:t>
            </a:r>
            <a:r>
              <a:rPr lang="en-US" sz="2400" b="1" dirty="0" smtClean="0"/>
              <a:t>(Principle Conjunctive  Normal Form)</a:t>
            </a:r>
          </a:p>
          <a:p>
            <a:pPr algn="just"/>
            <a:endParaRPr lang="en-US" sz="2400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219200"/>
            <a:ext cx="8991600" cy="563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145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>
              <a:buNone/>
            </a:pPr>
            <a:r>
              <a:rPr lang="en-US" b="1" dirty="0" smtClean="0"/>
              <a:t>Normal Forms: </a:t>
            </a:r>
            <a:r>
              <a:rPr lang="en-US" sz="2400" b="1" dirty="0" smtClean="0"/>
              <a:t>(Principle Conjunctive  Normal Form)</a:t>
            </a:r>
          </a:p>
          <a:p>
            <a:pPr algn="just"/>
            <a:endParaRPr lang="en-US" sz="2400" dirty="0"/>
          </a:p>
          <a:p>
            <a:endParaRPr lang="en-US" sz="2400" b="1" dirty="0" smtClean="0"/>
          </a:p>
          <a:p>
            <a:endParaRPr lang="en-US" sz="2400" b="1" dirty="0"/>
          </a:p>
          <a:p>
            <a:endParaRPr lang="en-US" sz="2400" b="1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1219200"/>
            <a:ext cx="89154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278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algn="just"/>
            <a:r>
              <a:rPr lang="en-US" sz="2000" dirty="0" smtClean="0"/>
              <a:t>The main function of logic is to provide rules of inference, or principles of reasoning. </a:t>
            </a:r>
            <a:endParaRPr lang="en-US" sz="2000" dirty="0"/>
          </a:p>
          <a:p>
            <a:pPr algn="just"/>
            <a:r>
              <a:rPr lang="en-US" sz="2000" dirty="0" smtClean="0"/>
              <a:t>The theory associated with such rules is known as inference theory.</a:t>
            </a:r>
          </a:p>
          <a:p>
            <a:pPr algn="just"/>
            <a:r>
              <a:rPr lang="en-US" sz="2000" dirty="0" smtClean="0"/>
              <a:t>When a conclusion is derived from a set of premises by using the accepted rules of reasoning, then such a process of derivation is called </a:t>
            </a:r>
            <a:r>
              <a:rPr lang="en-US" sz="2000" b="1" dirty="0" smtClean="0"/>
              <a:t>a deduction, or a formal proof.</a:t>
            </a:r>
          </a:p>
          <a:p>
            <a:pPr algn="just"/>
            <a:r>
              <a:rPr lang="en-US" sz="2000" b="1" dirty="0" smtClean="0"/>
              <a:t>In a formal proof, </a:t>
            </a:r>
            <a:r>
              <a:rPr lang="en-US" sz="2000" dirty="0" smtClean="0"/>
              <a:t>every rule of inference that is used at any stage in the derivation is acknowledge.</a:t>
            </a:r>
          </a:p>
          <a:p>
            <a:pPr algn="just"/>
            <a:r>
              <a:rPr lang="en-US" sz="2000" b="1" dirty="0" smtClean="0"/>
              <a:t>In most literature of reasoning, </a:t>
            </a:r>
            <a:r>
              <a:rPr lang="en-US" sz="2000" dirty="0" smtClean="0"/>
              <a:t> conclusions called theorems, and set of premises called axioms of the theory.</a:t>
            </a:r>
          </a:p>
          <a:p>
            <a:pPr algn="just"/>
            <a:r>
              <a:rPr lang="en-US" sz="2000" dirty="0" smtClean="0"/>
              <a:t>The rules of inference are criteria for determining </a:t>
            </a:r>
            <a:r>
              <a:rPr lang="en-US" sz="2000" b="1" dirty="0" smtClean="0"/>
              <a:t>the validity of argument.</a:t>
            </a:r>
          </a:p>
          <a:p>
            <a:pPr algn="just"/>
            <a:r>
              <a:rPr lang="en-US" sz="2000" dirty="0" smtClean="0"/>
              <a:t>Any conclusion which is arrived by following these rules is called a </a:t>
            </a:r>
            <a:r>
              <a:rPr lang="en-US" sz="2000" b="1" dirty="0" smtClean="0"/>
              <a:t>valid</a:t>
            </a:r>
            <a:r>
              <a:rPr lang="en-US" sz="2000" dirty="0" smtClean="0"/>
              <a:t> </a:t>
            </a:r>
            <a:r>
              <a:rPr lang="en-US" sz="2000" b="1" dirty="0" smtClean="0"/>
              <a:t>conclusion</a:t>
            </a:r>
            <a:r>
              <a:rPr lang="en-US" sz="2000" dirty="0" smtClean="0"/>
              <a:t> , and the argument is called </a:t>
            </a:r>
            <a:r>
              <a:rPr lang="en-US" sz="2000" b="1" dirty="0" smtClean="0"/>
              <a:t>valid argument.</a:t>
            </a:r>
            <a:endParaRPr lang="en-US" sz="2400" b="1" dirty="0"/>
          </a:p>
          <a:p>
            <a:endParaRPr lang="en-US" sz="2400" b="1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752516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 smtClean="0"/>
              <a:t>Validity Using Truth Tables:</a:t>
            </a:r>
          </a:p>
          <a:p>
            <a:pPr marL="0" indent="0">
              <a:buNone/>
            </a:pPr>
            <a:endParaRPr lang="en-US" sz="2400" b="1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676400"/>
            <a:ext cx="87630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93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 smtClean="0"/>
              <a:t>Validity Using Truth Tables:</a:t>
            </a:r>
          </a:p>
          <a:p>
            <a:pPr marL="0" indent="0">
              <a:buNone/>
            </a:pPr>
            <a:endParaRPr lang="en-US" sz="2400" b="1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62" y="1694432"/>
            <a:ext cx="8906675" cy="3469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84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 smtClean="0"/>
              <a:t>Validity Using Truth Tables:</a:t>
            </a:r>
          </a:p>
          <a:p>
            <a:pPr marL="0" indent="0">
              <a:buNone/>
            </a:pPr>
            <a:endParaRPr lang="en-US" sz="2400" b="1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828800"/>
            <a:ext cx="84582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769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8953" y="757518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n-US" sz="2400" b="1" dirty="0" smtClean="0"/>
              <a:t>Rules of Inference:</a:t>
            </a:r>
          </a:p>
          <a:p>
            <a:r>
              <a:rPr lang="en-US" sz="2400" dirty="0" smtClean="0"/>
              <a:t>To demonstrate process of derivation we will use mostly the following 2 rules. Additional rules will be discussed later.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Before proceeding the actual process of derivation, use the important implications and equivalences.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  <p:grpSp>
        <p:nvGrpSpPr>
          <p:cNvPr id="6" name="Group 5"/>
          <p:cNvGrpSpPr/>
          <p:nvPr/>
        </p:nvGrpSpPr>
        <p:grpSpPr>
          <a:xfrm>
            <a:off x="301853" y="2438400"/>
            <a:ext cx="8842148" cy="2514600"/>
            <a:chOff x="301852" y="2438400"/>
            <a:chExt cx="8855595" cy="25146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1853" y="2438400"/>
              <a:ext cx="8855594" cy="1143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1852" y="3810000"/>
              <a:ext cx="8537348" cy="1143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37874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n-US" sz="2400" b="1" dirty="0" smtClean="0"/>
              <a:t>Rules of Inference:</a:t>
            </a:r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676399"/>
            <a:ext cx="8686800" cy="501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03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n-US" sz="2400" b="1" dirty="0" smtClean="0"/>
              <a:t>Rules of Inference:</a:t>
            </a:r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00200"/>
            <a:ext cx="85344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777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209800"/>
            <a:ext cx="7772400" cy="1470025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dirty="0">
                <a:latin typeface="Cambria" pitchFamily="18" charset="0"/>
                <a:ea typeface="Verdana" pitchFamily="34" charset="0"/>
                <a:cs typeface="Verdana" pitchFamily="34" charset="0"/>
              </a:rPr>
              <a:t>Unit I Mathematical Logic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4800600"/>
            <a:ext cx="7620000" cy="1752600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US" sz="2400" b="1" i="1" kern="0" dirty="0" err="1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Narasimhulu</a:t>
            </a:r>
            <a:r>
              <a:rPr lang="en-US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 M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sz="2400" b="1" i="1" kern="0" baseline="-25000" dirty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. 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Tech.</a:t>
            </a: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Assistant Professor</a:t>
            </a:r>
            <a:endParaRPr lang="en-IN" sz="2400" b="1" i="1" kern="0" dirty="0">
              <a:solidFill>
                <a:srgbClr val="006633"/>
              </a:solidFill>
              <a:latin typeface="Cambria" pitchFamily="18" charset="0"/>
              <a:ea typeface="Verdana" pitchFamily="34" charset="0"/>
              <a:cs typeface="Verdana" pitchFamily="34" charset="0"/>
            </a:endParaRP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Department of Computer Science &amp; Engineering</a:t>
            </a:r>
          </a:p>
          <a:p>
            <a:pPr algn="r"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latin typeface="Cambria" pitchFamily="18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27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n-US" sz="2400" b="1" dirty="0" smtClean="0"/>
              <a:t>Rules of Inference:</a:t>
            </a:r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00199"/>
            <a:ext cx="8458200" cy="5090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537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n-US" sz="2400" b="1" dirty="0" smtClean="0"/>
              <a:t>Rules of Inference:</a:t>
            </a:r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676399"/>
            <a:ext cx="8610600" cy="501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00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n-US" sz="2400" b="1" dirty="0" smtClean="0"/>
              <a:t>Rules of Inference:</a:t>
            </a:r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12" y="1591235"/>
            <a:ext cx="8627874" cy="5090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10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n-US" sz="2400" b="1" dirty="0" smtClean="0"/>
              <a:t>Rules of Inference:</a:t>
            </a:r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94" y="1524000"/>
            <a:ext cx="8778477" cy="516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066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n-US" sz="2400" b="1" dirty="0" smtClean="0"/>
              <a:t>Rules of Inference:</a:t>
            </a:r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600200"/>
            <a:ext cx="890230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97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n-US" sz="2400" b="1" dirty="0" smtClean="0"/>
              <a:t>Rules of Inference:</a:t>
            </a:r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30" y="1600200"/>
            <a:ext cx="892367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335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2"/>
            </a:pPr>
            <a:r>
              <a:rPr lang="en-US" sz="2400" b="1" dirty="0" smtClean="0"/>
              <a:t>Rules of Inference:</a:t>
            </a:r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" y="1523999"/>
            <a:ext cx="8739839" cy="5166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133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n-US" sz="2400" b="1" dirty="0" smtClean="0"/>
              <a:t>Consistency of premises and Indirect Method of Proof</a:t>
            </a:r>
          </a:p>
          <a:p>
            <a:pPr algn="just"/>
            <a:r>
              <a:rPr lang="en-US" sz="2400" dirty="0" smtClean="0"/>
              <a:t>A Set  of  formulas H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H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 … , H</a:t>
            </a:r>
            <a:r>
              <a:rPr lang="en-US" sz="2400" baseline="-25000" dirty="0" smtClean="0"/>
              <a:t>n</a:t>
            </a:r>
            <a:r>
              <a:rPr lang="en-US" sz="2400" dirty="0" smtClean="0"/>
              <a:t>.	 is said to be consistent if their conjunction has the truth value T for some assignment of the truth values to the atomic variables appearing </a:t>
            </a:r>
            <a:r>
              <a:rPr lang="en-US" sz="2400" dirty="0"/>
              <a:t>in H1, H2,  … , Hn</a:t>
            </a:r>
            <a:r>
              <a:rPr lang="en-US" sz="2400" dirty="0" smtClean="0"/>
              <a:t>. Otherwise, it is considered as inconsistent.</a:t>
            </a:r>
          </a:p>
          <a:p>
            <a:pPr algn="just"/>
            <a:endParaRPr lang="en-US" sz="2400" dirty="0"/>
          </a:p>
          <a:p>
            <a:pPr algn="just"/>
            <a:endParaRPr lang="en-US" sz="2400" dirty="0" smtClean="0"/>
          </a:p>
          <a:p>
            <a:pPr algn="just"/>
            <a:endParaRPr lang="en-US" sz="2400" dirty="0"/>
          </a:p>
          <a:p>
            <a:pPr algn="just"/>
            <a:endParaRPr lang="en-US" sz="2400" dirty="0" smtClean="0"/>
          </a:p>
          <a:p>
            <a:pPr algn="just"/>
            <a:endParaRPr lang="en-US" sz="2400" dirty="0"/>
          </a:p>
          <a:p>
            <a:pPr algn="just"/>
            <a:r>
              <a:rPr lang="en-US" sz="2400" dirty="0" smtClean="0"/>
              <a:t>The notion of  inconsistency is used in a procedure called </a:t>
            </a:r>
            <a:r>
              <a:rPr lang="en-US" sz="2400" b="1" dirty="0" smtClean="0"/>
              <a:t>proof by contradiction</a:t>
            </a:r>
            <a:r>
              <a:rPr lang="en-US" sz="2400" dirty="0" smtClean="0"/>
              <a:t> or  </a:t>
            </a:r>
            <a:r>
              <a:rPr lang="en-US" sz="2400" b="1" dirty="0" err="1" smtClean="0"/>
              <a:t>reductio</a:t>
            </a:r>
            <a:r>
              <a:rPr lang="en-US" sz="2400" b="1" dirty="0" smtClean="0"/>
              <a:t> ad absurdum </a:t>
            </a:r>
            <a:r>
              <a:rPr lang="en-US" sz="2400" dirty="0" smtClean="0"/>
              <a:t> or  </a:t>
            </a:r>
            <a:r>
              <a:rPr lang="en-US" sz="2400" b="1" dirty="0" smtClean="0"/>
              <a:t>Indirect method of proof.</a:t>
            </a:r>
          </a:p>
          <a:p>
            <a:pPr algn="just"/>
            <a:endParaRPr lang="en-US" sz="2400" b="1" dirty="0" smtClean="0"/>
          </a:p>
          <a:p>
            <a:pPr marL="0" indent="0" algn="just">
              <a:buNone/>
            </a:pPr>
            <a:endParaRPr lang="en-US" sz="24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3200400"/>
            <a:ext cx="8458200" cy="1808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45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n-US" sz="2400" b="1" dirty="0" smtClean="0"/>
              <a:t>Consistency of premises and Indirect Method of Proof</a:t>
            </a:r>
          </a:p>
          <a:p>
            <a:pPr algn="just"/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676400"/>
            <a:ext cx="8458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n-US" sz="2400" b="1" dirty="0" smtClean="0"/>
              <a:t>Consistency of premises and Indirect Method of Proof</a:t>
            </a:r>
          </a:p>
          <a:p>
            <a:pPr algn="just"/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1622612"/>
            <a:ext cx="8915400" cy="523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74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Verdana" pitchFamily="34" charset="0"/>
                <a:cs typeface="Verdana" pitchFamily="34" charset="0"/>
              </a:rPr>
              <a:t>Unit I Mathematical Logic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800" b="1" dirty="0"/>
              <a:t>Propositional Calculus:</a:t>
            </a:r>
            <a:r>
              <a:rPr lang="en-US" sz="2800" dirty="0"/>
              <a:t> Statements and Notations, Connectives, Well Formed Formulas, </a:t>
            </a:r>
            <a:r>
              <a:rPr lang="en-US" sz="2800" dirty="0" smtClean="0"/>
              <a:t>Truth Tables</a:t>
            </a:r>
            <a:r>
              <a:rPr lang="en-US" sz="2800" dirty="0"/>
              <a:t>, Tautologies, Equivalence of Formulas, Duality Law, Tautological Implications, </a:t>
            </a:r>
            <a:r>
              <a:rPr lang="en-US" sz="2800" dirty="0" smtClean="0"/>
              <a:t>Normal Forms</a:t>
            </a:r>
            <a:r>
              <a:rPr lang="en-US" sz="2800" dirty="0"/>
              <a:t>, Theory of Inference for Statement Calculus, Consistency of </a:t>
            </a:r>
            <a:r>
              <a:rPr lang="en-US" sz="2800" dirty="0" smtClean="0"/>
              <a:t>Premises and  </a:t>
            </a:r>
            <a:r>
              <a:rPr lang="en-US" sz="2800" dirty="0"/>
              <a:t>Indirect Method </a:t>
            </a:r>
            <a:r>
              <a:rPr lang="en-US" sz="2800" dirty="0" smtClean="0"/>
              <a:t>of Proof.</a:t>
            </a:r>
          </a:p>
          <a:p>
            <a:pPr marL="0" indent="0" algn="just">
              <a:buNone/>
            </a:pPr>
            <a:endParaRPr lang="en-US" sz="2800" dirty="0"/>
          </a:p>
          <a:p>
            <a:pPr marL="0" indent="0" algn="just">
              <a:buNone/>
            </a:pPr>
            <a:r>
              <a:rPr lang="en-US" sz="2800" b="1" dirty="0"/>
              <a:t>Predicate Calculus: </a:t>
            </a:r>
            <a:r>
              <a:rPr lang="en-US" sz="2800" dirty="0"/>
              <a:t>Predicative Logic, Statement Functions, Variables and Quantifiers, </a:t>
            </a:r>
            <a:r>
              <a:rPr lang="en-US" sz="2800" dirty="0" smtClean="0"/>
              <a:t>Free and </a:t>
            </a:r>
            <a:r>
              <a:rPr lang="en-US" sz="2800" dirty="0"/>
              <a:t>Bound Variables, Inference Theory for Predicate Calculus.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2259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0" indent="0" algn="just">
              <a:buNone/>
            </a:pPr>
            <a:r>
              <a:rPr lang="en-US" sz="2400" b="1" dirty="0" smtClean="0"/>
              <a:t>The Theory of inference for statement calculus:</a:t>
            </a:r>
          </a:p>
          <a:p>
            <a:pPr marL="457200" indent="-457200">
              <a:buFont typeface="+mj-lt"/>
              <a:buAutoNum type="arabicPeriod" startAt="3"/>
            </a:pPr>
            <a:r>
              <a:rPr lang="en-US" sz="2400" b="1" dirty="0" smtClean="0"/>
              <a:t>Consistency of premises and Indirect Method of Proof</a:t>
            </a:r>
          </a:p>
          <a:p>
            <a:pPr algn="just"/>
            <a:r>
              <a:rPr lang="en-US" sz="2400" dirty="0" smtClean="0"/>
              <a:t>We can use </a:t>
            </a:r>
            <a:r>
              <a:rPr lang="en-US" sz="2400" b="1" dirty="0" smtClean="0"/>
              <a:t>conditional proof instead of  proof of contradiction.</a:t>
            </a:r>
          </a:p>
          <a:p>
            <a:pPr algn="just"/>
            <a:endParaRPr lang="en-US" sz="2400" b="1" dirty="0" smtClean="0"/>
          </a:p>
          <a:p>
            <a:pPr algn="just"/>
            <a:endParaRPr lang="en-US" sz="2400" dirty="0"/>
          </a:p>
        </p:txBody>
      </p:sp>
      <p:grpSp>
        <p:nvGrpSpPr>
          <p:cNvPr id="7" name="Group 6"/>
          <p:cNvGrpSpPr/>
          <p:nvPr/>
        </p:nvGrpSpPr>
        <p:grpSpPr>
          <a:xfrm>
            <a:off x="304800" y="2427756"/>
            <a:ext cx="8534399" cy="4184191"/>
            <a:chOff x="304800" y="2427756"/>
            <a:chExt cx="8534399" cy="4184191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4800" y="2427756"/>
              <a:ext cx="8534399" cy="214424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800" y="4571998"/>
              <a:ext cx="8458200" cy="203994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11671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209800"/>
            <a:ext cx="7772400" cy="1470025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b="1" dirty="0" smtClean="0"/>
              <a:t>Predicate Calculus</a:t>
            </a:r>
            <a:endParaRPr lang="en-US" dirty="0">
              <a:latin typeface="Cambria" pitchFamily="18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4800600"/>
            <a:ext cx="7620000" cy="1752600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US" sz="2400" b="1" i="1" kern="0" dirty="0" err="1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Narasimhulu</a:t>
            </a:r>
            <a:r>
              <a:rPr lang="en-US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 M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sz="2400" b="1" i="1" kern="0" baseline="-25000" dirty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. 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Tech.</a:t>
            </a: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Assistant Professor</a:t>
            </a:r>
            <a:endParaRPr lang="en-IN" sz="2400" b="1" i="1" kern="0" dirty="0">
              <a:solidFill>
                <a:srgbClr val="006633"/>
              </a:solidFill>
              <a:latin typeface="Cambria" pitchFamily="18" charset="0"/>
              <a:ea typeface="Verdana" pitchFamily="34" charset="0"/>
              <a:cs typeface="Verdana" pitchFamily="34" charset="0"/>
            </a:endParaRP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Department of Computer Science &amp; Engineering</a:t>
            </a:r>
          </a:p>
          <a:p>
            <a:pPr algn="r"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latin typeface="Cambria" pitchFamily="18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8925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algn="just"/>
            <a:r>
              <a:rPr lang="en-US" sz="2400" dirty="0" smtClean="0"/>
              <a:t>In Propositional calculus, It is not possible to express the fact that any two atomic statement have some features in common.</a:t>
            </a:r>
          </a:p>
          <a:p>
            <a:pPr algn="just"/>
            <a:r>
              <a:rPr lang="en-US" sz="2400" dirty="0" smtClean="0"/>
              <a:t>The logic based upon the analysis of predicates in any statement is called predicate logic.</a:t>
            </a:r>
          </a:p>
          <a:p>
            <a:pPr marL="0" indent="0" algn="just">
              <a:buNone/>
            </a:pPr>
            <a:r>
              <a:rPr lang="en-US" sz="2400" b="1" dirty="0" smtClean="0"/>
              <a:t>Predicate: </a:t>
            </a:r>
          </a:p>
          <a:p>
            <a:pPr algn="just"/>
            <a:r>
              <a:rPr lang="en-US" sz="2400" dirty="0" smtClean="0"/>
              <a:t> In a statement, a part of it can be shared by one or more individuals can be called as predicate.</a:t>
            </a:r>
          </a:p>
          <a:p>
            <a:pPr algn="just"/>
            <a:r>
              <a:rPr lang="en-US" sz="2400" dirty="0" smtClean="0"/>
              <a:t>For </a:t>
            </a:r>
            <a:r>
              <a:rPr lang="en-US" sz="2400" dirty="0" err="1" smtClean="0"/>
              <a:t>Eg</a:t>
            </a:r>
            <a:r>
              <a:rPr lang="en-US" sz="2400" dirty="0" smtClean="0"/>
              <a:t>:</a:t>
            </a:r>
          </a:p>
          <a:p>
            <a:pPr lvl="1" algn="just"/>
            <a:r>
              <a:rPr lang="en-US" sz="2000" dirty="0" smtClean="0"/>
              <a:t>John is a bachelor</a:t>
            </a:r>
          </a:p>
          <a:p>
            <a:pPr lvl="1" algn="just"/>
            <a:r>
              <a:rPr lang="en-US" sz="2000" dirty="0" smtClean="0"/>
              <a:t>Smith is a bachelor</a:t>
            </a:r>
          </a:p>
          <a:p>
            <a:pPr marL="400050" algn="just"/>
            <a:r>
              <a:rPr lang="en-US" sz="2400" dirty="0" smtClean="0"/>
              <a:t>Some other examples to be considered </a:t>
            </a:r>
          </a:p>
          <a:p>
            <a:pPr marL="800100" lvl="1" algn="just"/>
            <a:r>
              <a:rPr lang="en-US" sz="2000" dirty="0" smtClean="0"/>
              <a:t>All human beings are mortal</a:t>
            </a:r>
          </a:p>
          <a:p>
            <a:pPr marL="800100" lvl="1" algn="just"/>
            <a:r>
              <a:rPr lang="en-US" sz="2000" dirty="0" smtClean="0"/>
              <a:t>John is a human being</a:t>
            </a:r>
          </a:p>
          <a:p>
            <a:pPr marL="800100" lvl="1" algn="just"/>
            <a:r>
              <a:rPr lang="en-US" sz="2000" dirty="0" smtClean="0"/>
              <a:t>Therefore, John is a mortal.</a:t>
            </a:r>
          </a:p>
        </p:txBody>
      </p:sp>
    </p:spTree>
    <p:extLst>
      <p:ext uri="{BB962C8B-B14F-4D97-AF65-F5344CB8AC3E}">
        <p14:creationId xmlns:p14="http://schemas.microsoft.com/office/powerpoint/2010/main" val="216218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004719"/>
          </a:xfrm>
        </p:spPr>
        <p:txBody>
          <a:bodyPr/>
          <a:lstStyle/>
          <a:p>
            <a:pPr marL="400050" algn="just"/>
            <a:r>
              <a:rPr lang="en-US" sz="2400" dirty="0" smtClean="0"/>
              <a:t>Predicates are represented as Q(p) where Q is a predicate and p a subject. </a:t>
            </a:r>
          </a:p>
          <a:p>
            <a:pPr marL="400050" algn="just"/>
            <a:r>
              <a:rPr lang="en-US" sz="2400" dirty="0" err="1" smtClean="0"/>
              <a:t>Eg</a:t>
            </a:r>
            <a:r>
              <a:rPr lang="en-US" sz="2400" dirty="0" smtClean="0"/>
              <a:t>: B(j), B(s)</a:t>
            </a:r>
            <a:endParaRPr lang="en-US" sz="2400" dirty="0"/>
          </a:p>
          <a:p>
            <a:pPr marL="400050" algn="just"/>
            <a:r>
              <a:rPr lang="en-US" sz="2400" dirty="0" smtClean="0"/>
              <a:t>A predicate requiring m names (m &gt; 0) is called an m-place predicate.</a:t>
            </a:r>
          </a:p>
          <a:p>
            <a:pPr marL="57150" indent="0" algn="just">
              <a:buNone/>
            </a:pPr>
            <a:r>
              <a:rPr lang="en-US" sz="2400" b="1" dirty="0" smtClean="0"/>
              <a:t>Statement Functions,  Variables and Quantifiers:</a:t>
            </a:r>
          </a:p>
          <a:p>
            <a:pPr marL="400050" algn="just"/>
            <a:r>
              <a:rPr lang="en-US" sz="2400" dirty="0" smtClean="0"/>
              <a:t>Let H be the predicate “is a mortal”, b the name “Mr. Brown”, c “ Canada” and S “A Shirt” then H(b), H(c) and H(s) all denote statements. If we use x as place holder instead of names of object then H(x) is called a </a:t>
            </a:r>
            <a:r>
              <a:rPr lang="en-US" sz="2400" b="1" dirty="0" smtClean="0"/>
              <a:t>Statement function.</a:t>
            </a:r>
          </a:p>
          <a:p>
            <a:pPr marL="400050" algn="just"/>
            <a:r>
              <a:rPr lang="en-US" sz="2400" dirty="0"/>
              <a:t>Thus a statement function is an expression having Predicate Symbol and one or multiple variables. This statement function gives a statement when we replaced the variables with objects. This replacement is called substitution instance of statement function.</a:t>
            </a:r>
          </a:p>
        </p:txBody>
      </p:sp>
    </p:spTree>
    <p:extLst>
      <p:ext uri="{BB962C8B-B14F-4D97-AF65-F5344CB8AC3E}">
        <p14:creationId xmlns:p14="http://schemas.microsoft.com/office/powerpoint/2010/main" val="3397805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4300" y="685800"/>
                <a:ext cx="8915400" cy="6004719"/>
              </a:xfrm>
            </p:spPr>
            <p:txBody>
              <a:bodyPr/>
              <a:lstStyle/>
              <a:p>
                <a:pPr marL="400050" algn="just"/>
                <a:r>
                  <a:rPr lang="en-US" sz="2400" dirty="0" smtClean="0"/>
                  <a:t>A Collection of one or more simple statements with logical connectives are called compound statement functions.</a:t>
                </a:r>
              </a:p>
              <a:p>
                <a:pPr marL="400050" algn="just"/>
                <a:r>
                  <a:rPr lang="en-US" sz="2400" dirty="0" smtClean="0"/>
                  <a:t>To  represent a given variable x , how many values it can hold. For this we Quantified variables Using </a:t>
                </a:r>
                <a:r>
                  <a:rPr lang="en-US" sz="2400" b="1" dirty="0" smtClean="0"/>
                  <a:t>Quantifiers.</a:t>
                </a:r>
              </a:p>
              <a:p>
                <a:pPr marL="400050" algn="just"/>
                <a:r>
                  <a:rPr lang="en-US" sz="2400" dirty="0"/>
                  <a:t>There are two types of quantifier in predicate logic - Existential Quantifier and Universal Quantifier.</a:t>
                </a:r>
              </a:p>
              <a:p>
                <a:pPr marL="400050" algn="just"/>
                <a:r>
                  <a:rPr lang="en-US" sz="2400" dirty="0" smtClean="0"/>
                  <a:t>To Represent the Phrase “For all x” by the symbol “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∀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m:rPr>
                        <m:nor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"</m:t>
                    </m:r>
                    <m:r>
                      <m:rPr>
                        <m:nor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or</m:t>
                    </m:r>
                    <m:r>
                      <m:rPr>
                        <m:nor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by</m:t>
                    </m:r>
                    <m:r>
                      <m:rPr>
                        <m:nor/>
                      </m:rP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"(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)" </m:t>
                    </m:r>
                  </m:oMath>
                </a14:m>
                <a:r>
                  <a:rPr lang="en-US" sz="2400" dirty="0" smtClean="0"/>
                  <a:t> are called </a:t>
                </a:r>
                <a:r>
                  <a:rPr lang="en-US" sz="2400" b="1" dirty="0" smtClean="0"/>
                  <a:t>universal Quantifiers.</a:t>
                </a:r>
              </a:p>
              <a:p>
                <a:pPr marL="400050" algn="just"/>
                <a:r>
                  <a:rPr lang="en-US" sz="2400" dirty="0" smtClean="0"/>
                  <a:t>The Phrase like “there is  at least one x such that”, or there exist an x such that” or “for some x”. </a:t>
                </a:r>
                <a:r>
                  <a:rPr lang="en-US" sz="2400" dirty="0"/>
                  <a:t> </a:t>
                </a:r>
                <a:r>
                  <a:rPr lang="en-US" sz="2400" dirty="0" smtClean="0"/>
                  <a:t>We represent by the symbol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" ( ∃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)</m:t>
                    </m:r>
                  </m:oMath>
                </a14:m>
                <a:r>
                  <a:rPr lang="en-US" sz="2400" dirty="0" smtClean="0"/>
                  <a:t> “</a:t>
                </a:r>
                <a:r>
                  <a:rPr lang="en-US" sz="2400" dirty="0"/>
                  <a:t> </a:t>
                </a:r>
                <a:r>
                  <a:rPr lang="en-US" sz="2400" dirty="0" smtClean="0"/>
                  <a:t>, called </a:t>
                </a:r>
                <a:r>
                  <a:rPr lang="en-US" sz="2400" b="1" dirty="0" smtClean="0"/>
                  <a:t>existential Quantifiers.</a:t>
                </a:r>
              </a:p>
              <a:p>
                <a:pPr marL="57150" indent="0" algn="just">
                  <a:buNone/>
                </a:pPr>
                <a:endParaRPr lang="en-US" sz="2400" b="1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300" y="685800"/>
                <a:ext cx="8915400" cy="6004719"/>
              </a:xfrm>
              <a:blipFill>
                <a:blip r:embed="rId2"/>
                <a:stretch>
                  <a:fillRect l="-342" t="-812" r="-1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5470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4300" y="685800"/>
                <a:ext cx="8915400" cy="6172200"/>
              </a:xfrm>
            </p:spPr>
            <p:txBody>
              <a:bodyPr/>
              <a:lstStyle/>
              <a:p>
                <a:pPr marL="57150" indent="0" algn="just">
                  <a:buNone/>
                </a:pPr>
                <a:r>
                  <a:rPr lang="en-US" sz="2400" b="1" dirty="0" smtClean="0"/>
                  <a:t>Predicate Formula:</a:t>
                </a:r>
              </a:p>
              <a:p>
                <a:pPr marL="400050" algn="just"/>
                <a:r>
                  <a:rPr lang="en-US" sz="2400" dirty="0" smtClean="0"/>
                  <a:t>In General P(x</a:t>
                </a:r>
                <a:r>
                  <a:rPr lang="en-US" sz="2400" baseline="-25000" dirty="0" smtClean="0"/>
                  <a:t>1</a:t>
                </a:r>
                <a:r>
                  <a:rPr lang="en-US" sz="2400" dirty="0" smtClean="0"/>
                  <a:t>, x</a:t>
                </a:r>
                <a:r>
                  <a:rPr lang="en-US" sz="2400" baseline="-25000" dirty="0" smtClean="0"/>
                  <a:t>2</a:t>
                </a:r>
                <a:r>
                  <a:rPr lang="en-US" sz="2400" dirty="0" smtClean="0"/>
                  <a:t>, … </a:t>
                </a:r>
                <a:r>
                  <a:rPr lang="en-US" sz="2400" dirty="0" err="1" smtClean="0"/>
                  <a:t>x</a:t>
                </a:r>
                <a:r>
                  <a:rPr lang="en-US" sz="2400" baseline="-25000" dirty="0" err="1" smtClean="0"/>
                  <a:t>n</a:t>
                </a:r>
                <a:r>
                  <a:rPr lang="en-US" sz="2400" dirty="0" smtClean="0"/>
                  <a:t>) will be called an atomic formula in predicate calculus.</a:t>
                </a:r>
              </a:p>
              <a:p>
                <a:pPr marL="400050" algn="just"/>
                <a:r>
                  <a:rPr lang="en-US" sz="2400" dirty="0" smtClean="0"/>
                  <a:t>For example: Q(x), P(x, y), A(x, y, z) are the examples of atomic formulas.</a:t>
                </a:r>
              </a:p>
              <a:p>
                <a:pPr marL="400050" algn="just"/>
                <a:r>
                  <a:rPr lang="en-US" sz="2400" dirty="0" smtClean="0"/>
                  <a:t>A well defined formulas of predicate calculus is obtained by using the following rules.</a:t>
                </a:r>
              </a:p>
              <a:p>
                <a:pPr marL="914400" lvl="1" indent="-457200" algn="just">
                  <a:buFont typeface="+mj-lt"/>
                  <a:buAutoNum type="arabicPeriod"/>
                </a:pPr>
                <a:r>
                  <a:rPr lang="en-US" sz="2000" dirty="0" smtClean="0"/>
                  <a:t>An Atomic formula is a well-formed formula.</a:t>
                </a:r>
              </a:p>
              <a:p>
                <a:pPr marL="914400" lvl="1" indent="-457200" algn="just">
                  <a:buFont typeface="+mj-lt"/>
                  <a:buAutoNum type="arabicPeriod"/>
                </a:pPr>
                <a:r>
                  <a:rPr lang="en-US" sz="2000" dirty="0" smtClean="0"/>
                  <a:t>If A is a well-formed formula, then </a:t>
                </a: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¬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</m:oMath>
                </a14:m>
                <a:r>
                  <a:rPr lang="en-US" sz="2000" dirty="0" smtClean="0"/>
                  <a:t> is a well-formed formula.</a:t>
                </a:r>
              </a:p>
              <a:p>
                <a:pPr marL="914400" lvl="1" indent="-457200" algn="just">
                  <a:buFont typeface="+mj-lt"/>
                  <a:buAutoNum type="arabicPeriod"/>
                </a:pPr>
                <a:r>
                  <a:rPr lang="en-US" sz="2000" dirty="0" smtClean="0"/>
                  <a:t>If A and B are well Formed Formulas, then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∧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∨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</m:t>
                        </m:r>
                        <m:r>
                          <a:rPr lang="en-US" sz="2000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→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𝑎𝑛𝑑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⇄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𝐵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US" sz="2000" dirty="0" smtClean="0"/>
                  <a:t> are also well-formed formulas.</a:t>
                </a:r>
              </a:p>
              <a:p>
                <a:pPr marL="914400" lvl="1" indent="-457200" algn="just">
                  <a:buFont typeface="+mj-lt"/>
                  <a:buAutoNum type="arabicPeriod"/>
                </a:pPr>
                <a:r>
                  <a:rPr lang="en-US" sz="2000" dirty="0" smtClean="0"/>
                  <a:t>If  A is a well-Formed Formula and x is any variable, then (x) A and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 ∃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</m:oMath>
                </a14:m>
                <a:r>
                  <a:rPr lang="en-US" sz="2000" dirty="0" smtClean="0"/>
                  <a:t> A  are well-formed Formulas.</a:t>
                </a:r>
              </a:p>
              <a:p>
                <a:pPr marL="914400" lvl="1" indent="-457200" algn="just">
                  <a:buFont typeface="+mj-lt"/>
                  <a:buAutoNum type="arabicPeriod"/>
                </a:pPr>
                <a:r>
                  <a:rPr lang="en-US" sz="2000" dirty="0" smtClean="0"/>
                  <a:t>Only  those formulas obtained by using rules (1) to (4) are well-formed Formulas.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300" y="685800"/>
                <a:ext cx="8915400" cy="6172200"/>
              </a:xfrm>
              <a:blipFill>
                <a:blip r:embed="rId2"/>
                <a:stretch>
                  <a:fillRect l="-479" t="-791" r="-1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718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Free and Bound Variables:</a:t>
            </a:r>
          </a:p>
          <a:p>
            <a:pPr marL="400050" algn="just"/>
            <a:r>
              <a:rPr lang="en-US" sz="2400" dirty="0" smtClean="0"/>
              <a:t>Consider </a:t>
            </a:r>
            <a:r>
              <a:rPr lang="en-US" sz="2400" dirty="0"/>
              <a:t>a Predicate formula having a part in form of (∃ x) P(x) of (x)P(x), then such part is called x-bound part of the formula. Any occurrence of x in x-bound part is termed as bound occurrence and any occurrence of x which is not x-bound is termed as free occurrence</a:t>
            </a:r>
            <a:r>
              <a:rPr lang="en-US" sz="2400" dirty="0" smtClean="0"/>
              <a:t>.</a:t>
            </a:r>
          </a:p>
          <a:p>
            <a:pPr marL="400050" algn="just"/>
            <a:r>
              <a:rPr lang="en-US" sz="2400" dirty="0" smtClean="0"/>
              <a:t>Examples</a:t>
            </a:r>
          </a:p>
          <a:p>
            <a:pPr marL="57150" indent="0" algn="just">
              <a:buNone/>
            </a:pPr>
            <a:r>
              <a:rPr lang="en-US" sz="2400" dirty="0"/>
              <a:t>	</a:t>
            </a:r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28" y="3505200"/>
            <a:ext cx="8440271" cy="327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881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Free and Bound Variables:</a:t>
            </a:r>
          </a:p>
          <a:p>
            <a:pPr marL="400050" algn="just"/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68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93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Universe of  Discourse:</a:t>
            </a:r>
          </a:p>
          <a:p>
            <a:pPr marL="400050" algn="just"/>
            <a:r>
              <a:rPr lang="en-US" sz="2400" dirty="0"/>
              <a:t>We can limit the class of individuals/objects used in a </a:t>
            </a:r>
            <a:r>
              <a:rPr lang="en-US" sz="2400" dirty="0" err="1"/>
              <a:t>statment</a:t>
            </a:r>
            <a:r>
              <a:rPr lang="en-US" sz="2400" dirty="0"/>
              <a:t>. Here limiting means confining the input variable to a set of particular individuals/objects. </a:t>
            </a:r>
            <a:r>
              <a:rPr lang="en-US" sz="2400" b="1" dirty="0"/>
              <a:t>Such a restricted class is termed as Universe of Discourse/domain of individual or universe</a:t>
            </a:r>
            <a:r>
              <a:rPr lang="en-US" sz="2400" dirty="0"/>
              <a:t>. </a:t>
            </a:r>
            <a:endParaRPr lang="en-US" sz="2400" dirty="0" smtClean="0"/>
          </a:p>
          <a:p>
            <a:pPr marL="400050" algn="just"/>
            <a:endParaRPr lang="en-US" sz="24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40" y="2971800"/>
            <a:ext cx="8669119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273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4300" y="685800"/>
                <a:ext cx="8915400" cy="6172200"/>
              </a:xfrm>
            </p:spPr>
            <p:txBody>
              <a:bodyPr/>
              <a:lstStyle/>
              <a:p>
                <a:pPr marL="57150" indent="0" algn="just">
                  <a:buNone/>
                </a:pPr>
                <a:r>
                  <a:rPr lang="en-US" sz="2400" b="1" dirty="0" smtClean="0"/>
                  <a:t>Inference Theory for Predicate Calculus:</a:t>
                </a:r>
              </a:p>
              <a:p>
                <a:pPr marL="400050" algn="just"/>
                <a:r>
                  <a:rPr lang="en-US" sz="2400" b="1" dirty="0" smtClean="0"/>
                  <a:t>Valid Formulas and Equivalence: </a:t>
                </a:r>
                <a:r>
                  <a:rPr lang="en-US" sz="2400" dirty="0" smtClean="0"/>
                  <a:t>The Formulas for the predicate calculus are assumed to contain statement variables, predicates and object variables</a:t>
                </a:r>
              </a:p>
              <a:p>
                <a:pPr marL="400050" algn="just"/>
                <a:r>
                  <a:rPr lang="en-US" sz="2300" dirty="0" smtClean="0"/>
                  <a:t>Let A and B be any predicate formulas over a common universe denoted by the symbol E. if, for every assignment of object names from the universe of discourse E to each of the variables appearing in A and B, the resulting statements have the same truth values, then the predicate formulas A and B are said to be equivalent to each other over E. The idea is symbolized by writing A </a:t>
                </a:r>
                <a14:m>
                  <m:oMath xmlns:m="http://schemas.openxmlformats.org/officeDocument/2006/math">
                    <m:r>
                      <a:rPr lang="en-US" sz="23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⟺</m:t>
                    </m:r>
                    <m:r>
                      <a:rPr lang="en-US" sz="23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300" b="1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300" dirty="0" smtClean="0"/>
                  <a:t>B  over E. if E is arbitrary, then we say A and B are equivalent.</a:t>
                </a:r>
              </a:p>
              <a:p>
                <a:pPr marL="400050" algn="just"/>
                <a:r>
                  <a:rPr lang="en-US" sz="2300" dirty="0" smtClean="0"/>
                  <a:t>Similarly a Formula  A is said to be valid in E written 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⊨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𝑖𝑛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𝐸</m:t>
                    </m:r>
                  </m:oMath>
                </a14:m>
                <a:r>
                  <a:rPr lang="en-US" sz="2300" dirty="0" smtClean="0"/>
                  <a:t> if, for every assignment of object names from E to the corresponding variables in A and for every assignment of statement variables, The resulting statement have the truth value T. if a formula is valid for an arbitrary E, then it is written as </a:t>
                </a:r>
                <a14:m>
                  <m:oMath xmlns:m="http://schemas.openxmlformats.org/officeDocument/2006/math"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⊨</m:t>
                    </m:r>
                    <m:r>
                      <a:rPr lang="en-US" sz="2300" b="0" i="1" smtClean="0">
                        <a:latin typeface="Cambria Math" panose="02040503050406030204" pitchFamily="18" charset="0"/>
                      </a:rPr>
                      <m:t>𝐴</m:t>
                    </m:r>
                  </m:oMath>
                </a14:m>
                <a:endParaRPr lang="en-US" sz="23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300" y="685800"/>
                <a:ext cx="8915400" cy="6172200"/>
              </a:xfrm>
              <a:blipFill>
                <a:blip r:embed="rId2"/>
                <a:stretch>
                  <a:fillRect l="-479" t="-791" r="-1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76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209800"/>
            <a:ext cx="7772400" cy="1470025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b="1" dirty="0"/>
              <a:t>Propositional </a:t>
            </a:r>
            <a:r>
              <a:rPr lang="en-US" b="1" dirty="0" smtClean="0"/>
              <a:t>Calculus</a:t>
            </a:r>
            <a:endParaRPr lang="en-US" dirty="0">
              <a:latin typeface="Cambria" pitchFamily="18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" y="4800600"/>
            <a:ext cx="7620000" cy="1752600"/>
          </a:xfr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>
            <a:normAutofit/>
          </a:bodyPr>
          <a:lstStyle/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US" sz="2400" b="1" i="1" kern="0" dirty="0" err="1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Narasimhulu</a:t>
            </a:r>
            <a:r>
              <a:rPr lang="en-US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 M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M</a:t>
            </a:r>
            <a:r>
              <a:rPr lang="en-US" sz="2400" b="1" i="1" kern="0" baseline="-25000" dirty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. </a:t>
            </a:r>
            <a:r>
              <a:rPr lang="en-US" sz="2400" b="1" i="1" kern="0" baseline="-25000" dirty="0" smtClean="0">
                <a:solidFill>
                  <a:srgbClr val="000000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Tech.</a:t>
            </a: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 smtClean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Assistant Professor</a:t>
            </a:r>
            <a:endParaRPr lang="en-IN" sz="2400" b="1" i="1" kern="0" dirty="0">
              <a:solidFill>
                <a:srgbClr val="006633"/>
              </a:solidFill>
              <a:latin typeface="Cambria" pitchFamily="18" charset="0"/>
              <a:ea typeface="Verdana" pitchFamily="34" charset="0"/>
              <a:cs typeface="Verdana" pitchFamily="34" charset="0"/>
            </a:endParaRPr>
          </a:p>
          <a:p>
            <a:pPr algn="l">
              <a:buClr>
                <a:srgbClr val="CC9900"/>
              </a:buClr>
              <a:buSzPct val="65000"/>
              <a:buFont typeface="Arial" pitchFamily="34" charset="0"/>
              <a:buNone/>
              <a:defRPr/>
            </a:pPr>
            <a:r>
              <a:rPr lang="en-IN" sz="2400" b="1" i="1" kern="0" dirty="0">
                <a:solidFill>
                  <a:srgbClr val="006633"/>
                </a:solidFill>
                <a:latin typeface="Cambria" pitchFamily="18" charset="0"/>
                <a:ea typeface="Verdana" pitchFamily="34" charset="0"/>
                <a:cs typeface="Verdana" pitchFamily="34" charset="0"/>
              </a:rPr>
              <a:t>Department of Computer Science &amp; Engineering</a:t>
            </a:r>
          </a:p>
          <a:p>
            <a:pPr algn="r" fontAlgn="auto">
              <a:spcAft>
                <a:spcPts val="0"/>
              </a:spcAft>
              <a:buFont typeface="Arial" pitchFamily="34" charset="0"/>
              <a:buNone/>
              <a:defRPr/>
            </a:pPr>
            <a:endParaRPr lang="en-US" dirty="0">
              <a:latin typeface="Cambria" pitchFamily="18" charset="0"/>
              <a:ea typeface="Verdana" pitchFamily="34" charset="0"/>
              <a:cs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865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400050" algn="just"/>
            <a:r>
              <a:rPr lang="en-US" sz="2400" dirty="0" smtClean="0"/>
              <a:t>The determination of validity of a formula by the truth table would involve examination of all possible universe which is impossible.</a:t>
            </a:r>
          </a:p>
          <a:p>
            <a:pPr marL="400050" algn="just"/>
            <a:r>
              <a:rPr lang="en-US" sz="2400" dirty="0" smtClean="0"/>
              <a:t>Formulas of the predicates calculus that involve quantifiers and no free variables are also formulas of statement calculus. </a:t>
            </a:r>
            <a:r>
              <a:rPr lang="en-US" sz="2400" b="1" dirty="0" smtClean="0"/>
              <a:t>Therefore substation instance of all tautologies by these formulas yield any number of special tautologies.</a:t>
            </a:r>
          </a:p>
          <a:p>
            <a:pPr marL="400050" algn="just"/>
            <a:endParaRPr lang="en-US" sz="24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81000" y="4038600"/>
            <a:ext cx="7301753" cy="2259486"/>
            <a:chOff x="309282" y="3962400"/>
            <a:chExt cx="7301753" cy="2259486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" y="3962400"/>
              <a:ext cx="4894606" cy="709162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9282" y="5029200"/>
              <a:ext cx="7301753" cy="11926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39102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400050" algn="just"/>
            <a:r>
              <a:rPr lang="en-US" sz="2400" dirty="0" smtClean="0"/>
              <a:t>In general, a tautology of the statement calculus remains a valid formula of the predicate of the predicate calculus when prime formulas are substituted for statement variables through out the formula.</a:t>
            </a:r>
          </a:p>
          <a:p>
            <a:pPr marL="400050" algn="just"/>
            <a:endParaRPr lang="en-US" sz="24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819400"/>
            <a:ext cx="7165212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44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4300" y="685800"/>
                <a:ext cx="8915400" cy="6172200"/>
              </a:xfrm>
            </p:spPr>
            <p:txBody>
              <a:bodyPr/>
              <a:lstStyle/>
              <a:p>
                <a:pPr marL="57150" indent="0" algn="just">
                  <a:buNone/>
                </a:pPr>
                <a:r>
                  <a:rPr lang="en-US" sz="2400" b="1" dirty="0" smtClean="0"/>
                  <a:t>Inference Theory for Predicate Calculus:</a:t>
                </a:r>
              </a:p>
              <a:p>
                <a:pPr marL="400050" algn="just"/>
                <a:r>
                  <a:rPr lang="en-US" sz="2400" b="1" dirty="0" smtClean="0"/>
                  <a:t>Some valid Formulas and over Finite Sequence: </a:t>
                </a:r>
                <a:r>
                  <a:rPr lang="en-US" sz="2400" dirty="0" smtClean="0"/>
                  <a:t>If in a formula A(x), we replace each free occurrence of the variable x by another variable y, then we say </a:t>
                </a:r>
                <a:r>
                  <a:rPr lang="en-US" sz="2400" i="1" dirty="0" smtClean="0"/>
                  <a:t>y is substituted for</a:t>
                </a:r>
                <a:r>
                  <a:rPr lang="en-US" sz="2400" b="1" dirty="0" smtClean="0"/>
                  <a:t>  </a:t>
                </a:r>
                <a:r>
                  <a:rPr lang="en-US" sz="2400" i="1" dirty="0" smtClean="0"/>
                  <a:t>x </a:t>
                </a:r>
                <a:r>
                  <a:rPr lang="en-US" sz="2400" dirty="0" smtClean="0"/>
                  <a:t>in a formula, and the resulting formula is denoted by A(x).</a:t>
                </a:r>
              </a:p>
              <a:p>
                <a:pPr marL="400050" algn="just"/>
                <a:r>
                  <a:rPr lang="en-US" sz="2400" dirty="0" smtClean="0"/>
                  <a:t>For such a substitution the formula A(x) must be free from y. A formula A(x) is said be free from y if no free occurrence of x in the scope of the quantifiers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𝑜𝑟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∃ 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400" dirty="0" smtClean="0"/>
              </a:p>
              <a:p>
                <a:pPr marL="400050" algn="just"/>
                <a:r>
                  <a:rPr lang="en-US" sz="2400" dirty="0" smtClean="0"/>
                  <a:t>If </a:t>
                </a:r>
                <a:r>
                  <a:rPr lang="en-US" sz="2400" i="1" dirty="0" smtClean="0"/>
                  <a:t>A(x) is not free of y, </a:t>
                </a:r>
                <a:r>
                  <a:rPr lang="en-US" sz="2400" dirty="0" smtClean="0"/>
                  <a:t>then it is necessary to change variable y , appearing as a bound variable, to another variable before substituting y for x.</a:t>
                </a:r>
                <a:r>
                  <a:rPr lang="en-US" sz="2400" dirty="0"/>
                  <a:t> </a:t>
                </a:r>
                <a:r>
                  <a:rPr lang="en-US" sz="2400" dirty="0" smtClean="0"/>
                  <a:t>if y is substituted then it is usually a good idea to make all the bound variables different from y.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300" y="685800"/>
                <a:ext cx="8915400" cy="6172200"/>
              </a:xfrm>
              <a:blipFill>
                <a:blip r:embed="rId2"/>
                <a:stretch>
                  <a:fillRect l="-479" t="-791" r="-10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26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82388" y="1261764"/>
            <a:ext cx="8747312" cy="5520035"/>
            <a:chOff x="282388" y="1261765"/>
            <a:chExt cx="8402851" cy="502084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/>
            <a:srcRect t="18962" b="3976"/>
            <a:stretch/>
          </p:blipFill>
          <p:spPr>
            <a:xfrm>
              <a:off x="282388" y="1261765"/>
              <a:ext cx="8402851" cy="19050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/>
            <a:srcRect t="13311"/>
            <a:stretch/>
          </p:blipFill>
          <p:spPr>
            <a:xfrm>
              <a:off x="380910" y="2971799"/>
              <a:ext cx="8205806" cy="971695"/>
            </a:xfrm>
            <a:prstGeom prst="snip2Diag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3400" y="4038600"/>
              <a:ext cx="5943600" cy="22440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9160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400050" algn="just"/>
            <a:r>
              <a:rPr lang="en-US" sz="2400" dirty="0" smtClean="0"/>
              <a:t>Let the universe of Discourse is Finite and is denoted by S = { a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 a</a:t>
            </a:r>
            <a:r>
              <a:rPr lang="en-US" sz="2400" baseline="-25000" dirty="0" smtClean="0"/>
              <a:t>2</a:t>
            </a:r>
            <a:r>
              <a:rPr lang="en-US" sz="2400" dirty="0" smtClean="0"/>
              <a:t>, . . . a</a:t>
            </a:r>
            <a:r>
              <a:rPr lang="en-US" sz="2400" baseline="-25000" dirty="0" smtClean="0"/>
              <a:t>n</a:t>
            </a:r>
            <a:r>
              <a:rPr lang="en-US" sz="2400" dirty="0" smtClean="0"/>
              <a:t>} </a:t>
            </a:r>
          </a:p>
          <a:p>
            <a:pPr marL="400050" algn="just"/>
            <a:endParaRPr lang="en-US" sz="2400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304800" y="1981200"/>
            <a:ext cx="8724900" cy="4643735"/>
            <a:chOff x="336176" y="1943100"/>
            <a:chExt cx="8426824" cy="4761949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862" y="1943100"/>
              <a:ext cx="7836938" cy="1219200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176" y="3163543"/>
              <a:ext cx="7543800" cy="1369114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1000" y="4701317"/>
              <a:ext cx="8382000" cy="20037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2738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4300" y="685800"/>
                <a:ext cx="8915400" cy="6172200"/>
              </a:xfrm>
            </p:spPr>
            <p:txBody>
              <a:bodyPr/>
              <a:lstStyle/>
              <a:p>
                <a:pPr marL="57150" indent="0" algn="just">
                  <a:buNone/>
                </a:pPr>
                <a:r>
                  <a:rPr lang="en-US" sz="2400" b="1" dirty="0" smtClean="0"/>
                  <a:t>Inference Theory for Predicate Calculus:</a:t>
                </a:r>
              </a:p>
              <a:p>
                <a:pPr marL="400050" algn="just"/>
                <a:r>
                  <a:rPr lang="en-US" sz="2400" b="1" dirty="0" smtClean="0"/>
                  <a:t>Special Valid Formulas Involving Quantifiers:</a:t>
                </a:r>
              </a:p>
              <a:p>
                <a:pPr marL="514350" indent="-457200" algn="just">
                  <a:buFont typeface="+mj-lt"/>
                  <a:buAutoNum type="arabicPeriod"/>
                </a:pPr>
                <a:r>
                  <a:rPr lang="en-US" sz="2400" b="1" dirty="0" smtClean="0"/>
                  <a:t>Universal Specification ( US) :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1" i="1" smtClean="0">
                        <a:latin typeface="Cambria Math" panose="02040503050406030204" pitchFamily="18" charset="0"/>
                      </a:rPr>
                      <m:t>𝑨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1" dirty="0" smtClean="0"/>
              </a:p>
              <a:p>
                <a:pPr marL="514350" indent="-457200" algn="just">
                  <a:buFont typeface="+mj-lt"/>
                  <a:buAutoNum type="arabicPeriod"/>
                </a:pPr>
                <a:r>
                  <a:rPr lang="en-US" sz="2400" b="1" dirty="0" smtClean="0"/>
                  <a:t>Universal Generalization (UG):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𝑨</m:t>
                    </m:r>
                    <m:d>
                      <m:d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  <m:d>
                      <m:dPr>
                        <m:ctrlP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1" dirty="0" smtClean="0"/>
              </a:p>
              <a:p>
                <a:pPr marL="514350" indent="-457200" algn="just">
                  <a:buFont typeface="+mj-lt"/>
                  <a:buAutoNum type="arabicPeriod"/>
                </a:pPr>
                <a:r>
                  <a:rPr lang="en-US" sz="2400" b="1" dirty="0" smtClean="0"/>
                  <a:t>Existential Specification ( ES): 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∃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400" b="1" i="1">
                        <a:latin typeface="Cambria Math" panose="02040503050406030204" pitchFamily="18" charset="0"/>
                      </a:rPr>
                      <m:t>𝑨</m:t>
                    </m:r>
                    <m:d>
                      <m:d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𝒚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1" dirty="0" smtClean="0"/>
              </a:p>
              <a:p>
                <a:pPr marL="514350" indent="-457200" algn="just">
                  <a:buFont typeface="+mj-lt"/>
                  <a:buAutoNum type="arabicPeriod"/>
                </a:pPr>
                <a:r>
                  <a:rPr lang="en-US" sz="2400" b="1" dirty="0" smtClean="0"/>
                  <a:t>Existential generalization (EG):  </a:t>
                </a:r>
                <a14:m>
                  <m:oMath xmlns:m="http://schemas.openxmlformats.org/officeDocument/2006/math">
                    <m:r>
                      <a:rPr lang="en-US" sz="2400" b="1" i="1">
                        <a:latin typeface="Cambria Math" panose="02040503050406030204" pitchFamily="18" charset="0"/>
                      </a:rPr>
                      <m:t>𝑨</m:t>
                    </m:r>
                    <m:d>
                      <m:dPr>
                        <m:ctrlPr>
                          <a:rPr lang="en-US" sz="24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𝒚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⟹</m:t>
                    </m:r>
                    <m:d>
                      <m:d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∃</m:t>
                        </m:r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𝒙</m:t>
                        </m:r>
                      </m:e>
                    </m:d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𝑨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𝒙</m:t>
                    </m:r>
                    <m:r>
                      <a:rPr lang="en-US" sz="24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b="1" dirty="0"/>
              </a:p>
              <a:p>
                <a:pPr marL="514350" indent="-457200" algn="just">
                  <a:buFont typeface="+mj-lt"/>
                  <a:buAutoNum type="arabicPeriod"/>
                </a:pPr>
                <a:endParaRPr lang="en-US" sz="2400" b="1" dirty="0"/>
              </a:p>
              <a:p>
                <a:pPr marL="514350" indent="-457200" algn="just">
                  <a:buFont typeface="+mj-lt"/>
                  <a:buAutoNum type="arabicPeriod"/>
                </a:pPr>
                <a:endParaRPr lang="en-US" sz="2400" b="1" dirty="0"/>
              </a:p>
              <a:p>
                <a:pPr marL="514350" indent="-457200" algn="just">
                  <a:buFont typeface="+mj-lt"/>
                  <a:buAutoNum type="arabicPeriod"/>
                </a:pPr>
                <a:endParaRPr lang="en-US" sz="2400" b="1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4300" y="685800"/>
                <a:ext cx="8915400" cy="6172200"/>
              </a:xfrm>
              <a:blipFill>
                <a:blip r:embed="rId2"/>
                <a:stretch>
                  <a:fillRect l="-479" t="-7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304800" y="3429000"/>
            <a:ext cx="8610600" cy="2438400"/>
            <a:chOff x="235324" y="3429000"/>
            <a:chExt cx="8794376" cy="19812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6700" y="3429000"/>
              <a:ext cx="8763000" cy="9525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5324" y="4572000"/>
              <a:ext cx="8763000" cy="838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4284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400050" algn="just"/>
            <a:r>
              <a:rPr lang="en-US" sz="2400" b="1" dirty="0" smtClean="0"/>
              <a:t>Special Valid Formulas Involving Quantifiers:</a:t>
            </a:r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52600"/>
            <a:ext cx="8305800" cy="51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01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400050" algn="just"/>
            <a:r>
              <a:rPr lang="en-US" sz="2400" b="1" dirty="0" smtClean="0"/>
              <a:t>Theory of Inference for Predicate Calculus:</a:t>
            </a:r>
          </a:p>
          <a:p>
            <a:pPr marL="400050" algn="just"/>
            <a:r>
              <a:rPr lang="en-US" sz="2400" dirty="0" smtClean="0"/>
              <a:t>Use rule P, T, CP of Statement Calculus and Rule US, ES, UG and EG.</a:t>
            </a:r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298097"/>
            <a:ext cx="8877300" cy="4483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277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24" y="1066800"/>
            <a:ext cx="8702488" cy="578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848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76" y="1066800"/>
            <a:ext cx="887730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11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Propositional Calculus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700881"/>
            <a:ext cx="8915400" cy="6157119"/>
          </a:xfrm>
        </p:spPr>
        <p:txBody>
          <a:bodyPr/>
          <a:lstStyle/>
          <a:p>
            <a:r>
              <a:rPr lang="en-US" sz="2800" dirty="0"/>
              <a:t>Discrete mathematics is the branch of mathematics </a:t>
            </a:r>
            <a:r>
              <a:rPr lang="en-US" sz="2800" dirty="0" smtClean="0"/>
              <a:t> dealing </a:t>
            </a:r>
            <a:r>
              <a:rPr lang="en-US" sz="2800" dirty="0"/>
              <a:t>with objects that can consider only distinct, separated values.</a:t>
            </a:r>
          </a:p>
          <a:p>
            <a:pPr marL="0" indent="0">
              <a:buNone/>
            </a:pPr>
            <a:r>
              <a:rPr lang="en-US" sz="2800" b="1" dirty="0" smtClean="0"/>
              <a:t>Statements </a:t>
            </a:r>
            <a:r>
              <a:rPr lang="en-US" sz="2800" b="1" dirty="0"/>
              <a:t>and </a:t>
            </a:r>
            <a:r>
              <a:rPr lang="en-US" sz="2800" b="1" dirty="0" smtClean="0"/>
              <a:t>Notations:</a:t>
            </a:r>
          </a:p>
          <a:p>
            <a:r>
              <a:rPr lang="en-US" sz="2400" dirty="0" smtClean="0"/>
              <a:t>Basic Units of Object Language is called primary or primitive or Atomic statements.</a:t>
            </a:r>
          </a:p>
          <a:p>
            <a:r>
              <a:rPr lang="en-US" sz="2400" dirty="0" smtClean="0"/>
              <a:t>Object Language Contains a set of declarative sentence.</a:t>
            </a:r>
          </a:p>
          <a:p>
            <a:pPr algn="just"/>
            <a:r>
              <a:rPr lang="en-US" sz="2400" b="1" dirty="0"/>
              <a:t>A Proposition or a statement or logical sentence </a:t>
            </a:r>
            <a:r>
              <a:rPr lang="en-US" sz="2400" b="1" dirty="0" smtClean="0"/>
              <a:t>or Assertion </a:t>
            </a:r>
            <a:r>
              <a:rPr lang="en-US" sz="2400" dirty="0" smtClean="0"/>
              <a:t>is </a:t>
            </a:r>
            <a:r>
              <a:rPr lang="en-US" sz="2400" dirty="0"/>
              <a:t>a declarative sentence which is either true or false</a:t>
            </a:r>
            <a:r>
              <a:rPr lang="en-US" sz="2400" dirty="0" smtClean="0"/>
              <a:t>.</a:t>
            </a:r>
          </a:p>
          <a:p>
            <a:r>
              <a:rPr lang="en-US" sz="2400" dirty="0" smtClean="0"/>
              <a:t>We can measure </a:t>
            </a:r>
            <a:r>
              <a:rPr lang="en-US" sz="2400" b="1" dirty="0" smtClean="0"/>
              <a:t>effect </a:t>
            </a:r>
            <a:r>
              <a:rPr lang="en-US" sz="2400" dirty="0" smtClean="0"/>
              <a:t>of assigning of particular truth value to declarative sentence rather than actual truth value.</a:t>
            </a:r>
          </a:p>
          <a:p>
            <a:r>
              <a:rPr lang="en-US" sz="2400" dirty="0" smtClean="0"/>
              <a:t>The type of logic is called two-value logic.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1907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273" y="1066800"/>
            <a:ext cx="8711453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73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124" y="1210235"/>
            <a:ext cx="87249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15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19200"/>
            <a:ext cx="8098968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300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1066800"/>
            <a:ext cx="87249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319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107124"/>
            <a:ext cx="89154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747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400050" algn="just"/>
            <a:r>
              <a:rPr lang="en-US" sz="2400" b="1" dirty="0" smtClean="0"/>
              <a:t>Formulas Involving more than one Quantifier:</a:t>
            </a:r>
          </a:p>
          <a:p>
            <a:pPr marL="400050" algn="just"/>
            <a:r>
              <a:rPr lang="en-US" sz="2400" dirty="0" smtClean="0"/>
              <a:t>The Possibility ways P(</a:t>
            </a:r>
            <a:r>
              <a:rPr lang="en-US" sz="2400" dirty="0" err="1" smtClean="0"/>
              <a:t>x,y</a:t>
            </a:r>
            <a:r>
              <a:rPr lang="en-US" sz="2400" dirty="0" smtClean="0"/>
              <a:t>) can be represented Using Quantifiers:</a:t>
            </a:r>
          </a:p>
          <a:p>
            <a:pPr marL="57150" indent="0" algn="just">
              <a:buNone/>
            </a:pPr>
            <a:endParaRPr lang="en-US" sz="2400" dirty="0" smtClean="0"/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728" y="2513470"/>
            <a:ext cx="8440271" cy="373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768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400050" algn="just"/>
            <a:r>
              <a:rPr lang="en-US" sz="2400" b="1" dirty="0" smtClean="0"/>
              <a:t>Formulas Involving more than one Quantifier:</a:t>
            </a:r>
          </a:p>
          <a:p>
            <a:pPr marL="400050" algn="just"/>
            <a:r>
              <a:rPr lang="en-US" sz="2400" dirty="0" smtClean="0"/>
              <a:t>From the meaning of Quantifiers The following Formulas are derived:</a:t>
            </a:r>
          </a:p>
          <a:p>
            <a:pPr marL="57150" indent="0" algn="just">
              <a:buNone/>
            </a:pPr>
            <a:endParaRPr lang="en-US" sz="2400" dirty="0" smtClean="0"/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2362200"/>
            <a:ext cx="8724900" cy="438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558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400050" algn="just"/>
            <a:r>
              <a:rPr lang="en-US" sz="2400" b="1" dirty="0" smtClean="0"/>
              <a:t>Formulas Involving more than one Quantifier:</a:t>
            </a:r>
          </a:p>
          <a:p>
            <a:pPr marL="400050" algn="just"/>
            <a:r>
              <a:rPr lang="en-US" sz="2400" dirty="0" smtClean="0"/>
              <a:t>Graphical Representation of the above Formulas:</a:t>
            </a:r>
          </a:p>
          <a:p>
            <a:pPr marL="57150" indent="0" algn="just">
              <a:buNone/>
            </a:pPr>
            <a:endParaRPr lang="en-US" sz="2400" dirty="0" smtClean="0"/>
          </a:p>
          <a:p>
            <a:pPr marL="57150" indent="0" algn="just">
              <a:buNone/>
            </a:pPr>
            <a:endParaRPr lang="en-US" sz="2400" dirty="0" smtClean="0"/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940" y="2057400"/>
            <a:ext cx="8646459" cy="4648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248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Predicate Calculus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r>
              <a:rPr lang="en-US" sz="2400" b="1" dirty="0" smtClean="0"/>
              <a:t>Inference Theory for Predicate Calculus:</a:t>
            </a:r>
          </a:p>
          <a:p>
            <a:pPr marL="400050" algn="just"/>
            <a:r>
              <a:rPr lang="en-US" sz="2400" b="1" dirty="0" smtClean="0"/>
              <a:t>Formulas Involving more than one Quantifier:</a:t>
            </a:r>
          </a:p>
          <a:p>
            <a:pPr marL="57150" indent="0" algn="just">
              <a:buNone/>
            </a:pPr>
            <a:endParaRPr lang="en-US" sz="2400" dirty="0" smtClean="0"/>
          </a:p>
          <a:p>
            <a:pPr marL="57150" indent="0" algn="just">
              <a:buNone/>
            </a:pPr>
            <a:endParaRPr lang="en-US" sz="2400" dirty="0" smtClean="0"/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676400"/>
            <a:ext cx="88011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20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300" y="685800"/>
            <a:ext cx="8915400" cy="6172200"/>
          </a:xfrm>
        </p:spPr>
        <p:txBody>
          <a:bodyPr/>
          <a:lstStyle/>
          <a:p>
            <a:pPr marL="57150" indent="0" algn="just">
              <a:buNone/>
            </a:pPr>
            <a:endParaRPr lang="en-US" sz="2400" dirty="0" smtClean="0"/>
          </a:p>
          <a:p>
            <a:pPr marL="57150" indent="0" algn="just">
              <a:buNone/>
            </a:pPr>
            <a:endParaRPr lang="en-US" sz="2400" dirty="0" smtClean="0"/>
          </a:p>
          <a:p>
            <a:pPr marL="57150" indent="0" algn="just">
              <a:buNone/>
            </a:pPr>
            <a:endParaRPr lang="en-US" sz="2400" b="1" dirty="0" smtClean="0"/>
          </a:p>
        </p:txBody>
      </p:sp>
      <p:sp>
        <p:nvSpPr>
          <p:cNvPr id="5" name="Rectangle 4"/>
          <p:cNvSpPr/>
          <p:nvPr/>
        </p:nvSpPr>
        <p:spPr>
          <a:xfrm>
            <a:off x="304800" y="1066800"/>
            <a:ext cx="8610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325233" y="2967335"/>
            <a:ext cx="44935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/>
              </a:rPr>
              <a:t>End of Unit-1</a:t>
            </a:r>
            <a:endParaRPr lang="en-US" sz="54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4812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3398</TotalTime>
  <Words>4403</Words>
  <Application>Microsoft Office PowerPoint</Application>
  <PresentationFormat>On-screen Show (4:3)</PresentationFormat>
  <Paragraphs>573</Paragraphs>
  <Slides>99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99</vt:i4>
      </vt:variant>
    </vt:vector>
  </HeadingPairs>
  <TitlesOfParts>
    <vt:vector size="106" baseType="lpstr">
      <vt:lpstr>Arial</vt:lpstr>
      <vt:lpstr>Calibri</vt:lpstr>
      <vt:lpstr>Cambria</vt:lpstr>
      <vt:lpstr>Cambria Math</vt:lpstr>
      <vt:lpstr>Verdana</vt:lpstr>
      <vt:lpstr>Wingdings</vt:lpstr>
      <vt:lpstr>Office Theme</vt:lpstr>
      <vt:lpstr>Discrete Mathematics R204GA05401</vt:lpstr>
      <vt:lpstr>Objectives</vt:lpstr>
      <vt:lpstr>Objectives</vt:lpstr>
      <vt:lpstr>Course Outcomes</vt:lpstr>
      <vt:lpstr>Course Outcomes</vt:lpstr>
      <vt:lpstr>Unit I Mathematical Logic</vt:lpstr>
      <vt:lpstr>Unit I Mathematical Logic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Propositional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Predicate Calculus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</dc:title>
  <dc:creator>SRIT TPO</dc:creator>
  <cp:lastModifiedBy>narasimhulu</cp:lastModifiedBy>
  <cp:revision>248</cp:revision>
  <dcterms:created xsi:type="dcterms:W3CDTF">2017-01-25T11:29:37Z</dcterms:created>
  <dcterms:modified xsi:type="dcterms:W3CDTF">2023-03-17T05:55:16Z</dcterms:modified>
</cp:coreProperties>
</file>

<file path=docProps/thumbnail.jpeg>
</file>